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4103" r:id="rId4"/>
  </p:sldMasterIdLst>
  <p:notesMasterIdLst>
    <p:notesMasterId r:id="rId62"/>
  </p:notesMasterIdLst>
  <p:handoutMasterIdLst>
    <p:handoutMasterId r:id="rId63"/>
  </p:handoutMasterIdLst>
  <p:sldIdLst>
    <p:sldId id="256" r:id="rId5"/>
    <p:sldId id="278" r:id="rId6"/>
    <p:sldId id="366" r:id="rId7"/>
    <p:sldId id="367" r:id="rId8"/>
    <p:sldId id="368" r:id="rId9"/>
    <p:sldId id="369" r:id="rId10"/>
    <p:sldId id="370" r:id="rId11"/>
    <p:sldId id="371" r:id="rId12"/>
    <p:sldId id="372" r:id="rId13"/>
    <p:sldId id="373" r:id="rId14"/>
    <p:sldId id="374" r:id="rId15"/>
    <p:sldId id="375" r:id="rId16"/>
    <p:sldId id="378" r:id="rId17"/>
    <p:sldId id="376" r:id="rId18"/>
    <p:sldId id="377" r:id="rId19"/>
    <p:sldId id="379" r:id="rId20"/>
    <p:sldId id="380" r:id="rId21"/>
    <p:sldId id="381" r:id="rId22"/>
    <p:sldId id="382" r:id="rId23"/>
    <p:sldId id="383" r:id="rId24"/>
    <p:sldId id="384" r:id="rId25"/>
    <p:sldId id="385" r:id="rId26"/>
    <p:sldId id="386" r:id="rId27"/>
    <p:sldId id="387" r:id="rId28"/>
    <p:sldId id="388" r:id="rId29"/>
    <p:sldId id="389" r:id="rId30"/>
    <p:sldId id="390" r:id="rId31"/>
    <p:sldId id="391" r:id="rId32"/>
    <p:sldId id="392" r:id="rId33"/>
    <p:sldId id="393" r:id="rId34"/>
    <p:sldId id="394" r:id="rId35"/>
    <p:sldId id="395" r:id="rId36"/>
    <p:sldId id="396" r:id="rId37"/>
    <p:sldId id="397" r:id="rId38"/>
    <p:sldId id="398" r:id="rId39"/>
    <p:sldId id="399" r:id="rId40"/>
    <p:sldId id="400" r:id="rId41"/>
    <p:sldId id="401" r:id="rId42"/>
    <p:sldId id="402" r:id="rId43"/>
    <p:sldId id="403" r:id="rId44"/>
    <p:sldId id="404" r:id="rId45"/>
    <p:sldId id="405" r:id="rId46"/>
    <p:sldId id="406" r:id="rId47"/>
    <p:sldId id="407" r:id="rId48"/>
    <p:sldId id="409" r:id="rId49"/>
    <p:sldId id="410" r:id="rId50"/>
    <p:sldId id="411" r:id="rId51"/>
    <p:sldId id="412" r:id="rId52"/>
    <p:sldId id="413" r:id="rId53"/>
    <p:sldId id="414" r:id="rId54"/>
    <p:sldId id="415" r:id="rId55"/>
    <p:sldId id="416" r:id="rId56"/>
    <p:sldId id="417" r:id="rId57"/>
    <p:sldId id="418" r:id="rId58"/>
    <p:sldId id="419" r:id="rId59"/>
    <p:sldId id="420" r:id="rId60"/>
    <p:sldId id="274" r:id="rId61"/>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0A54"/>
    <a:srgbClr val="8EFEFF"/>
    <a:srgbClr val="3B1055"/>
    <a:srgbClr val="D2E6E6"/>
    <a:srgbClr val="8EC0C1"/>
    <a:srgbClr val="CC9900"/>
    <a:srgbClr val="FF9900"/>
    <a:srgbClr val="953322"/>
    <a:srgbClr val="AC3EC1"/>
    <a:srgbClr val="836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353" autoAdjust="0"/>
  </p:normalViewPr>
  <p:slideViewPr>
    <p:cSldViewPr snapToGrid="0" snapToObjects="1">
      <p:cViewPr>
        <p:scale>
          <a:sx n="50" d="100"/>
          <a:sy n="50" d="100"/>
        </p:scale>
        <p:origin x="1695" y="597"/>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7F2D40-DF92-4ADE-A761-CBF896599CA3}"/>
              </a:ext>
            </a:extLst>
          </p:cNvPr>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a:extLst>
              <a:ext uri="{FF2B5EF4-FFF2-40B4-BE49-F238E27FC236}">
                <a16:creationId xmlns:a16="http://schemas.microsoft.com/office/drawing/2014/main" id="{874F42E9-55BA-437C-85B3-324B4E2BF264}"/>
              </a:ext>
            </a:extLst>
          </p:cNvPr>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a:defRPr sz="1200"/>
            </a:lvl1pPr>
          </a:lstStyle>
          <a:p>
            <a:fld id="{866D81A9-CFC2-4640-899E-DD3E177BE50A}" type="datetimeFigureOut">
              <a:rPr lang="en-US" smtClean="0"/>
              <a:t>6/7/2024</a:t>
            </a:fld>
            <a:endParaRPr lang="en-US" dirty="0"/>
          </a:p>
        </p:txBody>
      </p:sp>
      <p:sp>
        <p:nvSpPr>
          <p:cNvPr id="4" name="Footer Placeholder 3">
            <a:extLst>
              <a:ext uri="{FF2B5EF4-FFF2-40B4-BE49-F238E27FC236}">
                <a16:creationId xmlns:a16="http://schemas.microsoft.com/office/drawing/2014/main" id="{407DF0FD-84A5-462F-A0AC-B2CEF6020C45}"/>
              </a:ext>
            </a:extLst>
          </p:cNvPr>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D85C710-014C-4C89-9B64-843B9863CEBF}"/>
              </a:ext>
            </a:extLst>
          </p:cNvPr>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a:defRPr sz="1200"/>
            </a:lvl1pPr>
          </a:lstStyle>
          <a:p>
            <a:fld id="{FEC605DA-80A8-4B7B-B889-6C5700BB4CEA}" type="slidenum">
              <a:rPr lang="en-US" smtClean="0"/>
              <a:t>‹#›</a:t>
            </a:fld>
            <a:endParaRPr lang="en-US" dirty="0"/>
          </a:p>
        </p:txBody>
      </p:sp>
    </p:spTree>
    <p:extLst>
      <p:ext uri="{BB962C8B-B14F-4D97-AF65-F5344CB8AC3E}">
        <p14:creationId xmlns:p14="http://schemas.microsoft.com/office/powerpoint/2010/main" val="2166539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AA1E50F4-C55A-473A-A70B-4B042EF011A9}" type="datetimeFigureOut">
              <a:rPr lang="en-US" smtClean="0"/>
              <a:t>6/7/2024</a:t>
            </a:fld>
            <a:endParaRPr lang="en-US" dirty="0"/>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dirty="0"/>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F3544625-0ADF-4414-89A2-9E135F0C849F}" type="slidenum">
              <a:rPr lang="en-US" smtClean="0"/>
              <a:t>‹#›</a:t>
            </a:fld>
            <a:endParaRPr lang="en-US" dirty="0"/>
          </a:p>
        </p:txBody>
      </p:sp>
    </p:spTree>
    <p:extLst>
      <p:ext uri="{BB962C8B-B14F-4D97-AF65-F5344CB8AC3E}">
        <p14:creationId xmlns:p14="http://schemas.microsoft.com/office/powerpoint/2010/main" val="112222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1</a:t>
            </a:fld>
            <a:endParaRPr lang="en-US" dirty="0"/>
          </a:p>
        </p:txBody>
      </p:sp>
    </p:spTree>
    <p:extLst>
      <p:ext uri="{BB962C8B-B14F-4D97-AF65-F5344CB8AC3E}">
        <p14:creationId xmlns:p14="http://schemas.microsoft.com/office/powerpoint/2010/main" val="374980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57</a:t>
            </a:fld>
            <a:endParaRPr lang="en-US" dirty="0"/>
          </a:p>
        </p:txBody>
      </p:sp>
    </p:spTree>
    <p:extLst>
      <p:ext uri="{BB962C8B-B14F-4D97-AF65-F5344CB8AC3E}">
        <p14:creationId xmlns:p14="http://schemas.microsoft.com/office/powerpoint/2010/main" val="204834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746946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449465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127010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50144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554289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40634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614599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6/7/2024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5638332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6/7/2024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810426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6/7/2024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62000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54830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6/7/2024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240921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6/7/2024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816150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6/7/2024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725271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6/7/2024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218410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6079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6/7/2024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69786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7DE6118-2437-4B30-8E3C-4D2BE6020583}" type="datetimeFigureOut">
              <a:rPr lang="en-US" smtClean="0"/>
              <a:pPr/>
              <a:t>6/7/2024</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77214436"/>
      </p:ext>
    </p:extLst>
  </p:cSld>
  <p:clrMap bg1="dk1" tx1="lt1" bg2="dk2" tx2="lt2" accent1="accent1" accent2="accent2" accent3="accent3" accent4="accent4" accent5="accent5" accent6="accent6" hlink="hlink" folHlink="folHlink"/>
  <p:sldLayoutIdLst>
    <p:sldLayoutId id="2147484104" r:id="rId1"/>
    <p:sldLayoutId id="2147484105" r:id="rId2"/>
    <p:sldLayoutId id="2147484106" r:id="rId3"/>
    <p:sldLayoutId id="2147484107" r:id="rId4"/>
    <p:sldLayoutId id="2147484108" r:id="rId5"/>
    <p:sldLayoutId id="2147484109" r:id="rId6"/>
    <p:sldLayoutId id="2147484110" r:id="rId7"/>
    <p:sldLayoutId id="2147484111" r:id="rId8"/>
    <p:sldLayoutId id="2147484112" r:id="rId9"/>
    <p:sldLayoutId id="2147484113" r:id="rId10"/>
    <p:sldLayoutId id="2147484114" r:id="rId11"/>
    <p:sldLayoutId id="2147484115" r:id="rId12"/>
    <p:sldLayoutId id="2147484116" r:id="rId13"/>
    <p:sldLayoutId id="2147484117" r:id="rId14"/>
    <p:sldLayoutId id="2147484118" r:id="rId15"/>
    <p:sldLayoutId id="2147484119" r:id="rId16"/>
    <p:sldLayoutId id="2147484120"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7600-5BA8-4A54-887F-74AF87750A31}"/>
              </a:ext>
            </a:extLst>
          </p:cNvPr>
          <p:cNvSpPr>
            <a:spLocks noGrp="1"/>
          </p:cNvSpPr>
          <p:nvPr>
            <p:ph type="ctrTitle"/>
          </p:nvPr>
        </p:nvSpPr>
        <p:spPr>
          <a:xfrm>
            <a:off x="128225" y="114295"/>
            <a:ext cx="11777829" cy="1499023"/>
          </a:xfrm>
        </p:spPr>
        <p:txBody>
          <a:bodyPr>
            <a:normAutofit/>
          </a:bodyPr>
          <a:lstStyle/>
          <a:p>
            <a:r>
              <a:rPr lang="en-US" sz="5300" b="1" dirty="0"/>
              <a:t>Spiritualism Exposed</a:t>
            </a:r>
          </a:p>
        </p:txBody>
      </p:sp>
      <p:sp>
        <p:nvSpPr>
          <p:cNvPr id="3" name="Subtitle 2">
            <a:extLst>
              <a:ext uri="{FF2B5EF4-FFF2-40B4-BE49-F238E27FC236}">
                <a16:creationId xmlns:a16="http://schemas.microsoft.com/office/drawing/2014/main" id="{AE584786-6548-4BB4-95FD-977AD1F362C6}"/>
              </a:ext>
            </a:extLst>
          </p:cNvPr>
          <p:cNvSpPr>
            <a:spLocks noGrp="1"/>
          </p:cNvSpPr>
          <p:nvPr>
            <p:ph type="subTitle" idx="1"/>
          </p:nvPr>
        </p:nvSpPr>
        <p:spPr>
          <a:xfrm>
            <a:off x="1113515" y="1613319"/>
            <a:ext cx="10057248" cy="2487342"/>
          </a:xfrm>
        </p:spPr>
        <p:txBody>
          <a:bodyPr>
            <a:noAutofit/>
          </a:bodyPr>
          <a:lstStyle/>
          <a:p>
            <a:endParaRPr lang="en-US" sz="4000" b="1" dirty="0">
              <a:solidFill>
                <a:schemeClr val="bg2">
                  <a:lumMod val="40000"/>
                  <a:lumOff val="60000"/>
                </a:schemeClr>
              </a:solidFill>
            </a:endParaRPr>
          </a:p>
          <a:p>
            <a:r>
              <a:rPr lang="en-US" sz="4000" b="1" dirty="0">
                <a:solidFill>
                  <a:schemeClr val="bg2">
                    <a:lumMod val="40000"/>
                    <a:lumOff val="60000"/>
                  </a:schemeClr>
                </a:solidFill>
              </a:rPr>
              <a:t>The Great Controversy Ch. 31-34</a:t>
            </a:r>
            <a:endParaRPr lang="en-US" sz="1200" b="1" dirty="0">
              <a:solidFill>
                <a:schemeClr val="bg2">
                  <a:lumMod val="40000"/>
                  <a:lumOff val="60000"/>
                </a:schemeClr>
              </a:solidFill>
            </a:endParaRPr>
          </a:p>
          <a:p>
            <a:r>
              <a:rPr lang="en-US" sz="2800" b="1" dirty="0">
                <a:solidFill>
                  <a:schemeClr val="bg2">
                    <a:lumMod val="40000"/>
                    <a:lumOff val="60000"/>
                  </a:schemeClr>
                </a:solidFill>
              </a:rPr>
              <a:t>Lesson 10, 2</a:t>
            </a:r>
            <a:r>
              <a:rPr lang="en-US" sz="2800" b="1" baseline="30000" dirty="0">
                <a:solidFill>
                  <a:schemeClr val="bg2">
                    <a:lumMod val="40000"/>
                    <a:lumOff val="60000"/>
                  </a:schemeClr>
                </a:solidFill>
              </a:rPr>
              <a:t>nd</a:t>
            </a:r>
            <a:r>
              <a:rPr lang="en-US" sz="2800" b="1" dirty="0">
                <a:solidFill>
                  <a:schemeClr val="bg2">
                    <a:lumMod val="40000"/>
                    <a:lumOff val="60000"/>
                  </a:schemeClr>
                </a:solidFill>
              </a:rPr>
              <a:t> Quarter 2024</a:t>
            </a:r>
          </a:p>
        </p:txBody>
      </p:sp>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449454" y="202677"/>
            <a:ext cx="6818102" cy="914400"/>
          </a:xfrm>
        </p:spPr>
        <p:txBody>
          <a:bodyPr>
            <a:normAutofit/>
          </a:bodyPr>
          <a:lstStyle/>
          <a:p>
            <a:pPr algn="l"/>
            <a:r>
              <a:rPr lang="en-US" dirty="0">
                <a:solidFill>
                  <a:schemeClr val="bg2">
                    <a:lumMod val="40000"/>
                    <a:lumOff val="60000"/>
                  </a:schemeClr>
                </a:solidFill>
              </a:rPr>
              <a:t>Genesis 4:4-6</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449453" y="961534"/>
            <a:ext cx="7286918" cy="5486399"/>
          </a:xfrm>
        </p:spPr>
        <p:txBody>
          <a:bodyPr>
            <a:normAutofit fontScale="92500"/>
          </a:bodyPr>
          <a:lstStyle/>
          <a:p>
            <a:r>
              <a:rPr lang="en-US" sz="4000" dirty="0"/>
              <a:t>4 And the serpent said unto the woman, Ye shall not surely die:</a:t>
            </a:r>
          </a:p>
          <a:p>
            <a:r>
              <a:rPr lang="en-US" sz="4000" dirty="0"/>
              <a:t>5 For God doth know that in the day ye eat thereof, then your eyes shall be opened, and ye shall be as gods, knowing good and evil.</a:t>
            </a:r>
          </a:p>
        </p:txBody>
      </p:sp>
      <p:pic>
        <p:nvPicPr>
          <p:cNvPr id="5122" name="Picture 2" descr="Serpent in a tree · OnView">
            <a:extLst>
              <a:ext uri="{FF2B5EF4-FFF2-40B4-BE49-F238E27FC236}">
                <a16:creationId xmlns:a16="http://schemas.microsoft.com/office/drawing/2014/main" id="{06313822-1CA8-56AA-13FB-780C0E6F93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6" y="0"/>
            <a:ext cx="42715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818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Genesis 4:6</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843100" cy="5458119"/>
          </a:xfrm>
        </p:spPr>
        <p:txBody>
          <a:bodyPr>
            <a:normAutofit/>
          </a:bodyPr>
          <a:lstStyle/>
          <a:p>
            <a:r>
              <a:rPr lang="en-US" sz="3600" dirty="0"/>
              <a:t>6 And when the woman saw that the tree was good for food, and that it was pleasant to the eyes, and a tree to be desired to make one wise, she took of the fruit thereof, and did eat, and gave also unto her husband with her; and he did eat.</a:t>
            </a:r>
          </a:p>
        </p:txBody>
      </p:sp>
      <p:pic>
        <p:nvPicPr>
          <p:cNvPr id="7170" name="Picture 2" descr="garden of eden tree serpent - Google Search | Adam and eve ...">
            <a:extLst>
              <a:ext uri="{FF2B5EF4-FFF2-40B4-BE49-F238E27FC236}">
                <a16:creationId xmlns:a16="http://schemas.microsoft.com/office/drawing/2014/main" id="{67554DC3-49AD-C607-504F-302A1CB685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4549"/>
          <a:stretch/>
        </p:blipFill>
        <p:spPr bwMode="auto">
          <a:xfrm>
            <a:off x="8344718" y="44777"/>
            <a:ext cx="384728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031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449453" y="202677"/>
            <a:ext cx="7588575" cy="914400"/>
          </a:xfrm>
        </p:spPr>
        <p:txBody>
          <a:bodyPr>
            <a:normAutofit fontScale="90000"/>
          </a:bodyPr>
          <a:lstStyle/>
          <a:p>
            <a:pPr algn="l"/>
            <a:r>
              <a:rPr lang="en-US" dirty="0">
                <a:solidFill>
                  <a:schemeClr val="bg2">
                    <a:lumMod val="40000"/>
                    <a:lumOff val="60000"/>
                  </a:schemeClr>
                </a:solidFill>
              </a:rPr>
              <a:t>The Great Controversy P. 533</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449452" y="961534"/>
            <a:ext cx="7588575" cy="5693789"/>
          </a:xfrm>
        </p:spPr>
        <p:txBody>
          <a:bodyPr>
            <a:normAutofit fontScale="92500" lnSpcReduction="10000"/>
          </a:bodyPr>
          <a:lstStyle/>
          <a:p>
            <a:pPr marL="0" indent="0">
              <a:buNone/>
            </a:pPr>
            <a:r>
              <a:rPr lang="en-US" sz="3200" dirty="0"/>
              <a:t>The only one who promised Adam life in disobedience was the great deceiver. And the declaration of the serpent to Eve in Eden—“Ye shall not surely die”—was the first sermon ever preached upon the immortality of the soul. Yet this declaration, resting solely upon the authority of Satan, is echoed from the pulpits of Christendom and is received by the majority of mankind as readily as it was received by our first parents. </a:t>
            </a:r>
          </a:p>
        </p:txBody>
      </p:sp>
      <p:pic>
        <p:nvPicPr>
          <p:cNvPr id="8194" name="Picture 2" descr="Relics | Catholic Answers Tract">
            <a:extLst>
              <a:ext uri="{FF2B5EF4-FFF2-40B4-BE49-F238E27FC236}">
                <a16:creationId xmlns:a16="http://schemas.microsoft.com/office/drawing/2014/main" id="{823267B6-C16D-A633-A72C-BC3EFCABD1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07" r="19312"/>
          <a:stretch/>
        </p:blipFill>
        <p:spPr bwMode="auto">
          <a:xfrm>
            <a:off x="-1" y="0"/>
            <a:ext cx="444945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572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84732" y="202677"/>
            <a:ext cx="6682823" cy="914400"/>
          </a:xfrm>
        </p:spPr>
        <p:txBody>
          <a:bodyPr>
            <a:normAutofit/>
          </a:bodyPr>
          <a:lstStyle/>
          <a:p>
            <a:pPr algn="l"/>
            <a:r>
              <a:rPr lang="en-US" dirty="0">
                <a:solidFill>
                  <a:schemeClr val="bg2">
                    <a:lumMod val="40000"/>
                    <a:lumOff val="60000"/>
                  </a:schemeClr>
                </a:solidFill>
              </a:rPr>
              <a:t>Ezekiel 18:20</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584733" y="961534"/>
            <a:ext cx="7151638" cy="5486399"/>
          </a:xfrm>
        </p:spPr>
        <p:txBody>
          <a:bodyPr>
            <a:normAutofit fontScale="92500" lnSpcReduction="20000"/>
          </a:bodyPr>
          <a:lstStyle/>
          <a:p>
            <a:r>
              <a:rPr lang="en-US" sz="4000" dirty="0"/>
              <a:t>20 The soul that </a:t>
            </a:r>
            <a:r>
              <a:rPr lang="en-US" sz="4000" dirty="0" err="1"/>
              <a:t>sinneth</a:t>
            </a:r>
            <a:r>
              <a:rPr lang="en-US" sz="4000" dirty="0"/>
              <a:t>, it shall die. The son shall not bear the iniquity of the father, neither shall the father bear the iniquity of the son: the righteousness of the righteous shall be upon him, and the wickedness of the wicked shall be upon him.</a:t>
            </a:r>
          </a:p>
        </p:txBody>
      </p:sp>
      <p:pic>
        <p:nvPicPr>
          <p:cNvPr id="9218" name="Picture 2" descr="Immovable Rocks Stock Photos - Free &amp; Royalty-Free Stock Photos from  Dreamstime">
            <a:extLst>
              <a:ext uri="{FF2B5EF4-FFF2-40B4-BE49-F238E27FC236}">
                <a16:creationId xmlns:a16="http://schemas.microsoft.com/office/drawing/2014/main" id="{AC0C04C0-F018-7BD6-18FC-CF89F1C012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2" y="-40064"/>
            <a:ext cx="4587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257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Isaiah 3:10-11</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286918" cy="5458119"/>
          </a:xfrm>
        </p:spPr>
        <p:txBody>
          <a:bodyPr>
            <a:normAutofit/>
          </a:bodyPr>
          <a:lstStyle/>
          <a:p>
            <a:r>
              <a:rPr lang="en-US" sz="3600" dirty="0"/>
              <a:t>10 Say ye to the righteous, that it shall be well with him: for they shall eat the fruit of their doings.</a:t>
            </a:r>
          </a:p>
          <a:p>
            <a:r>
              <a:rPr lang="en-US" sz="3600" dirty="0"/>
              <a:t>11 Woe unto the wicked! it shall be ill with him: for the reward of his hands shall be given him.</a:t>
            </a:r>
          </a:p>
        </p:txBody>
      </p:sp>
      <p:pic>
        <p:nvPicPr>
          <p:cNvPr id="10242" name="Picture 2" descr="The Question Concerning Technology: On Immovable Technologies">
            <a:extLst>
              <a:ext uri="{FF2B5EF4-FFF2-40B4-BE49-F238E27FC236}">
                <a16:creationId xmlns:a16="http://schemas.microsoft.com/office/drawing/2014/main" id="{15A5B442-6C8E-AC3F-24F5-B524CF1FF5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634" r="12374"/>
          <a:stretch/>
        </p:blipFill>
        <p:spPr bwMode="auto">
          <a:xfrm>
            <a:off x="7645137" y="0"/>
            <a:ext cx="45468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162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84732" y="202677"/>
            <a:ext cx="6682823" cy="914400"/>
          </a:xfrm>
        </p:spPr>
        <p:txBody>
          <a:bodyPr>
            <a:normAutofit/>
          </a:bodyPr>
          <a:lstStyle/>
          <a:p>
            <a:pPr algn="l"/>
            <a:r>
              <a:rPr lang="en-US" dirty="0">
                <a:solidFill>
                  <a:schemeClr val="bg2">
                    <a:lumMod val="40000"/>
                    <a:lumOff val="60000"/>
                  </a:schemeClr>
                </a:solidFill>
              </a:rPr>
              <a:t>Ecclesiastes 8:12-13</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584733" y="961534"/>
            <a:ext cx="7151638" cy="5486399"/>
          </a:xfrm>
        </p:spPr>
        <p:txBody>
          <a:bodyPr>
            <a:normAutofit fontScale="85000" lnSpcReduction="20000"/>
          </a:bodyPr>
          <a:lstStyle/>
          <a:p>
            <a:r>
              <a:rPr lang="en-US" sz="4000" dirty="0"/>
              <a:t>12 Though a sinner do evil an hundred times, and his days be prolonged, yet surely I know that it shall be well with them that fear God, which fear before him:</a:t>
            </a:r>
          </a:p>
          <a:p>
            <a:r>
              <a:rPr lang="en-US" sz="4000" dirty="0"/>
              <a:t>13 But it shall not be well with the wicked, neither shall he prolong his days, which are as a shadow; because he </a:t>
            </a:r>
            <a:r>
              <a:rPr lang="en-US" sz="4000" dirty="0" err="1"/>
              <a:t>feareth</a:t>
            </a:r>
            <a:r>
              <a:rPr lang="en-US" sz="4000" dirty="0"/>
              <a:t> not before God.</a:t>
            </a:r>
          </a:p>
        </p:txBody>
      </p:sp>
      <p:pic>
        <p:nvPicPr>
          <p:cNvPr id="9220" name="Picture 4" descr="Have you heard of this immovable rock placed by Aliens in Mahabalipuram? |  India.com">
            <a:extLst>
              <a:ext uri="{FF2B5EF4-FFF2-40B4-BE49-F238E27FC236}">
                <a16:creationId xmlns:a16="http://schemas.microsoft.com/office/drawing/2014/main" id="{521408D5-76A1-164D-E106-63A216A9A3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66" r="57426"/>
          <a:stretch/>
        </p:blipFill>
        <p:spPr bwMode="auto">
          <a:xfrm>
            <a:off x="1" y="0"/>
            <a:ext cx="433633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523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Romans 2:5-6</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286918" cy="5458119"/>
          </a:xfrm>
        </p:spPr>
        <p:txBody>
          <a:bodyPr>
            <a:normAutofit/>
          </a:bodyPr>
          <a:lstStyle/>
          <a:p>
            <a:r>
              <a:rPr lang="en-US" sz="3600" dirty="0"/>
              <a:t>5 But after thy hardness and impenitent heart </a:t>
            </a:r>
            <a:r>
              <a:rPr lang="en-US" sz="3600" dirty="0" err="1"/>
              <a:t>treasurest</a:t>
            </a:r>
            <a:r>
              <a:rPr lang="en-US" sz="3600" dirty="0"/>
              <a:t> up unto thyself wrath against the day of wrath and revelation of the righteous judgment of God;</a:t>
            </a:r>
          </a:p>
          <a:p>
            <a:r>
              <a:rPr lang="en-US" sz="3600" dirty="0"/>
              <a:t>6 Who will render to every man according to his deeds:</a:t>
            </a:r>
          </a:p>
        </p:txBody>
      </p:sp>
      <p:pic>
        <p:nvPicPr>
          <p:cNvPr id="11268" name="Picture 4" descr="The immovable object | Sally Ann Dyer's blog">
            <a:extLst>
              <a:ext uri="{FF2B5EF4-FFF2-40B4-BE49-F238E27FC236}">
                <a16:creationId xmlns:a16="http://schemas.microsoft.com/office/drawing/2014/main" id="{F68CE830-9B9A-F8AD-7364-D09FD67558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4166"/>
          <a:stretch/>
        </p:blipFill>
        <p:spPr bwMode="auto">
          <a:xfrm>
            <a:off x="7464704" y="0"/>
            <a:ext cx="472729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444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84732" y="202677"/>
            <a:ext cx="6682823" cy="914400"/>
          </a:xfrm>
        </p:spPr>
        <p:txBody>
          <a:bodyPr>
            <a:normAutofit/>
          </a:bodyPr>
          <a:lstStyle/>
          <a:p>
            <a:pPr algn="l"/>
            <a:r>
              <a:rPr lang="en-US" dirty="0">
                <a:solidFill>
                  <a:schemeClr val="bg2">
                    <a:lumMod val="40000"/>
                    <a:lumOff val="60000"/>
                  </a:schemeClr>
                </a:solidFill>
              </a:rPr>
              <a:t>Ephesians 5:5-6</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584733" y="961534"/>
            <a:ext cx="7151638" cy="5486399"/>
          </a:xfrm>
        </p:spPr>
        <p:txBody>
          <a:bodyPr>
            <a:normAutofit/>
          </a:bodyPr>
          <a:lstStyle/>
          <a:p>
            <a:r>
              <a:rPr lang="en-US" sz="3200" dirty="0"/>
              <a:t>5 For this ye know, that no whoremonger, nor unclean person, nor covetous man, who is an idolater, hath any inheritance in the kingdom of Christ and of God.</a:t>
            </a:r>
          </a:p>
          <a:p>
            <a:r>
              <a:rPr lang="en-US" sz="3200" dirty="0"/>
              <a:t>6 Let no man deceive you with vain words: for because of these things cometh the wrath of God upon the children of disobedience.</a:t>
            </a:r>
          </a:p>
        </p:txBody>
      </p:sp>
      <p:pic>
        <p:nvPicPr>
          <p:cNvPr id="12290" name="Picture 2" descr="Speak To Your Rock! Why Moses Didn't Enter into the Promise Land! | The  Agapegeek Blog">
            <a:extLst>
              <a:ext uri="{FF2B5EF4-FFF2-40B4-BE49-F238E27FC236}">
                <a16:creationId xmlns:a16="http://schemas.microsoft.com/office/drawing/2014/main" id="{9580E30F-5B63-AD3E-21A5-71B73FFB44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44" r="32646"/>
          <a:stretch/>
        </p:blipFill>
        <p:spPr bwMode="auto">
          <a:xfrm>
            <a:off x="-15549" y="0"/>
            <a:ext cx="460028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532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Exodus 34:6-7</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918514" cy="5524108"/>
          </a:xfrm>
        </p:spPr>
        <p:txBody>
          <a:bodyPr>
            <a:normAutofit/>
          </a:bodyPr>
          <a:lstStyle/>
          <a:p>
            <a:r>
              <a:rPr lang="en-US" sz="2800" dirty="0"/>
              <a:t>6 And the Lord passed by before him, and proclaimed, The Lord, The Lord God, merciful and gracious, longsuffering, and abundant in goodness and truth,</a:t>
            </a:r>
          </a:p>
          <a:p>
            <a:r>
              <a:rPr lang="en-US" sz="2800" dirty="0"/>
              <a:t>7 Keeping mercy for thousands, forgiving iniquity and transgression and sin, and that will by no means clear the guilty; visiting the iniquity of the fathers upon the children, and upon the children's children, unto the third and to the fourth generation.</a:t>
            </a:r>
          </a:p>
        </p:txBody>
      </p:sp>
      <p:pic>
        <p:nvPicPr>
          <p:cNvPr id="13316" name="Picture 4" descr="Rock That Moses Split">
            <a:extLst>
              <a:ext uri="{FF2B5EF4-FFF2-40B4-BE49-F238E27FC236}">
                <a16:creationId xmlns:a16="http://schemas.microsoft.com/office/drawing/2014/main" id="{4FF9543E-4AE4-9E70-F44A-C94576FC31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601"/>
          <a:stretch/>
        </p:blipFill>
        <p:spPr bwMode="auto">
          <a:xfrm>
            <a:off x="8276734" y="0"/>
            <a:ext cx="3974380" cy="6768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863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84732" y="202677"/>
            <a:ext cx="6682823" cy="914400"/>
          </a:xfrm>
        </p:spPr>
        <p:txBody>
          <a:bodyPr>
            <a:normAutofit/>
          </a:bodyPr>
          <a:lstStyle/>
          <a:p>
            <a:pPr algn="l"/>
            <a:r>
              <a:rPr lang="en-US" dirty="0">
                <a:solidFill>
                  <a:schemeClr val="bg2">
                    <a:lumMod val="40000"/>
                    <a:lumOff val="60000"/>
                  </a:schemeClr>
                </a:solidFill>
              </a:rPr>
              <a:t>Romans 6:23</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584733" y="961534"/>
            <a:ext cx="7151638" cy="5486399"/>
          </a:xfrm>
        </p:spPr>
        <p:txBody>
          <a:bodyPr>
            <a:normAutofit/>
          </a:bodyPr>
          <a:lstStyle/>
          <a:p>
            <a:r>
              <a:rPr lang="en-US" sz="4000" dirty="0"/>
              <a:t>23 For the wages of sin is death; but the gift of God is eternal life through Jesus Christ our Lord.</a:t>
            </a:r>
          </a:p>
        </p:txBody>
      </p:sp>
      <p:pic>
        <p:nvPicPr>
          <p:cNvPr id="14338" name="Picture 2" descr="Be Solid as a Rock or Flow Freely like Water… | by chirathyh | Medium">
            <a:extLst>
              <a:ext uri="{FF2B5EF4-FFF2-40B4-BE49-F238E27FC236}">
                <a16:creationId xmlns:a16="http://schemas.microsoft.com/office/drawing/2014/main" id="{1AE339ED-FCBA-9737-111E-743D827DE2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680"/>
          <a:stretch/>
        </p:blipFill>
        <p:spPr bwMode="auto">
          <a:xfrm>
            <a:off x="-860981" y="-80914"/>
            <a:ext cx="5445714" cy="6938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86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C0D5A-D9E5-A4F9-B477-48D57C6FCDD1}"/>
              </a:ext>
            </a:extLst>
          </p:cNvPr>
          <p:cNvSpPr>
            <a:spLocks noGrp="1"/>
          </p:cNvSpPr>
          <p:nvPr>
            <p:ph type="ctrTitle"/>
          </p:nvPr>
        </p:nvSpPr>
        <p:spPr>
          <a:xfrm>
            <a:off x="549896" y="1282046"/>
            <a:ext cx="11095349" cy="5231876"/>
          </a:xfrm>
        </p:spPr>
        <p:txBody>
          <a:bodyPr>
            <a:normAutofit fontScale="90000"/>
          </a:bodyPr>
          <a:lstStyle/>
          <a:p>
            <a:r>
              <a:rPr lang="en-US" sz="4000" dirty="0">
                <a:solidFill>
                  <a:srgbClr val="D2E6E6"/>
                </a:solidFill>
              </a:rPr>
              <a:t>16 For the Lord himself shall descend from heaven with a shout, with the voice of the archangel, and with the trump of God: and the dead in Christ shall rise first:</a:t>
            </a:r>
            <a:br>
              <a:rPr lang="en-US" sz="4000" dirty="0">
                <a:solidFill>
                  <a:srgbClr val="D2E6E6"/>
                </a:solidFill>
              </a:rPr>
            </a:br>
            <a:br>
              <a:rPr lang="en-US" sz="4000" dirty="0">
                <a:solidFill>
                  <a:srgbClr val="D2E6E6"/>
                </a:solidFill>
              </a:rPr>
            </a:br>
            <a:r>
              <a:rPr lang="en-US" sz="4000" dirty="0">
                <a:solidFill>
                  <a:srgbClr val="D2E6E6"/>
                </a:solidFill>
              </a:rPr>
              <a:t>17 Then we which are alive and remain shall be caught up together with them in the clouds, to meet the Lord in the air: and so shall we ever be with the Lord.</a:t>
            </a:r>
          </a:p>
        </p:txBody>
      </p:sp>
      <p:sp>
        <p:nvSpPr>
          <p:cNvPr id="3" name="Subtitle 2">
            <a:extLst>
              <a:ext uri="{FF2B5EF4-FFF2-40B4-BE49-F238E27FC236}">
                <a16:creationId xmlns:a16="http://schemas.microsoft.com/office/drawing/2014/main" id="{3C0574A4-E4A5-8809-C193-42E05E225DF9}"/>
              </a:ext>
            </a:extLst>
          </p:cNvPr>
          <p:cNvSpPr>
            <a:spLocks noGrp="1"/>
          </p:cNvSpPr>
          <p:nvPr>
            <p:ph type="subTitle" idx="1"/>
          </p:nvPr>
        </p:nvSpPr>
        <p:spPr>
          <a:xfrm>
            <a:off x="548325" y="44060"/>
            <a:ext cx="11263461" cy="804353"/>
          </a:xfrm>
        </p:spPr>
        <p:txBody>
          <a:bodyPr>
            <a:normAutofit/>
          </a:bodyPr>
          <a:lstStyle/>
          <a:p>
            <a:pPr algn="l"/>
            <a:r>
              <a:rPr lang="en-US" sz="4000" b="1" dirty="0">
                <a:solidFill>
                  <a:schemeClr val="accent1">
                    <a:lumMod val="60000"/>
                    <a:lumOff val="40000"/>
                  </a:schemeClr>
                </a:solidFill>
              </a:rPr>
              <a:t>MEMORY TEXT:  1 Thessalonians 4:16-17</a:t>
            </a:r>
          </a:p>
        </p:txBody>
      </p:sp>
    </p:spTree>
    <p:extLst>
      <p:ext uri="{BB962C8B-B14F-4D97-AF65-F5344CB8AC3E}">
        <p14:creationId xmlns:p14="http://schemas.microsoft.com/office/powerpoint/2010/main" val="245121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Psalm 146:4</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918514" cy="5524108"/>
          </a:xfrm>
        </p:spPr>
        <p:txBody>
          <a:bodyPr>
            <a:normAutofit/>
          </a:bodyPr>
          <a:lstStyle/>
          <a:p>
            <a:r>
              <a:rPr lang="en-US" sz="4000" dirty="0"/>
              <a:t>4 His breath </a:t>
            </a:r>
            <a:r>
              <a:rPr lang="en-US" sz="4000" dirty="0" err="1"/>
              <a:t>goeth</a:t>
            </a:r>
            <a:r>
              <a:rPr lang="en-US" sz="4000" dirty="0"/>
              <a:t> forth, he returneth to his earth; in that very day his thoughts perish.</a:t>
            </a:r>
          </a:p>
        </p:txBody>
      </p:sp>
      <p:pic>
        <p:nvPicPr>
          <p:cNvPr id="15362" name="Picture 2" descr="Air - Energy Education">
            <a:extLst>
              <a:ext uri="{FF2B5EF4-FFF2-40B4-BE49-F238E27FC236}">
                <a16:creationId xmlns:a16="http://schemas.microsoft.com/office/drawing/2014/main" id="{B65A810D-2061-C3E8-F328-6B3D8F33C1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63"/>
          <a:stretch/>
        </p:blipFill>
        <p:spPr bwMode="auto">
          <a:xfrm>
            <a:off x="7645138" y="-54154"/>
            <a:ext cx="5199275" cy="6912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601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84732" y="202677"/>
            <a:ext cx="6682823" cy="914400"/>
          </a:xfrm>
        </p:spPr>
        <p:txBody>
          <a:bodyPr>
            <a:normAutofit/>
          </a:bodyPr>
          <a:lstStyle/>
          <a:p>
            <a:pPr algn="l"/>
            <a:r>
              <a:rPr lang="en-US" dirty="0">
                <a:solidFill>
                  <a:schemeClr val="bg2">
                    <a:lumMod val="40000"/>
                    <a:lumOff val="60000"/>
                  </a:schemeClr>
                </a:solidFill>
              </a:rPr>
              <a:t>Ecclesiastes 9:5-6</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584733" y="961534"/>
            <a:ext cx="7151638" cy="5486399"/>
          </a:xfrm>
        </p:spPr>
        <p:txBody>
          <a:bodyPr>
            <a:normAutofit fontScale="85000" lnSpcReduction="20000"/>
          </a:bodyPr>
          <a:lstStyle/>
          <a:p>
            <a:r>
              <a:rPr lang="en-US" sz="4000" dirty="0"/>
              <a:t>5 For the living know that they shall die: but the dead know not any thing, neither have they any more a reward; for the memory of them is forgotten.</a:t>
            </a:r>
          </a:p>
          <a:p>
            <a:r>
              <a:rPr lang="en-US" sz="4000" dirty="0"/>
              <a:t>6 Also their love, and their hatred, and their envy, is now perished; neither have they any more a portion for ever in any thing that is done under the sun.</a:t>
            </a:r>
          </a:p>
        </p:txBody>
      </p:sp>
      <p:pic>
        <p:nvPicPr>
          <p:cNvPr id="16386" name="Picture 2" descr="Day 11 :: Exploring the Air Element: Change and Movement — Mandala Mind">
            <a:extLst>
              <a:ext uri="{FF2B5EF4-FFF2-40B4-BE49-F238E27FC236}">
                <a16:creationId xmlns:a16="http://schemas.microsoft.com/office/drawing/2014/main" id="{2C77089E-D601-5782-5EDD-4CB4690769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650" r="22160"/>
          <a:stretch/>
        </p:blipFill>
        <p:spPr bwMode="auto">
          <a:xfrm>
            <a:off x="0" y="0"/>
            <a:ext cx="4402317" cy="6956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202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Ecclesiastes 9:10</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918514" cy="5524108"/>
          </a:xfrm>
        </p:spPr>
        <p:txBody>
          <a:bodyPr>
            <a:normAutofit/>
          </a:bodyPr>
          <a:lstStyle/>
          <a:p>
            <a:r>
              <a:rPr lang="en-US" sz="4000" dirty="0"/>
              <a:t>10 Whatsoever thy hand </a:t>
            </a:r>
            <a:r>
              <a:rPr lang="en-US" sz="4000" dirty="0" err="1"/>
              <a:t>findeth</a:t>
            </a:r>
            <a:r>
              <a:rPr lang="en-US" sz="4000" dirty="0"/>
              <a:t> to do, do it with thy might; for there is no work, nor device, nor knowledge, nor wisdom, in the grave, whither thou </a:t>
            </a:r>
            <a:r>
              <a:rPr lang="en-US" sz="4000" dirty="0" err="1"/>
              <a:t>goest</a:t>
            </a:r>
            <a:r>
              <a:rPr lang="en-US" sz="4000" dirty="0"/>
              <a:t>.</a:t>
            </a:r>
          </a:p>
        </p:txBody>
      </p:sp>
      <p:pic>
        <p:nvPicPr>
          <p:cNvPr id="17410" name="Picture 2" descr="20 Air Facts For Kids - Facts.net">
            <a:extLst>
              <a:ext uri="{FF2B5EF4-FFF2-40B4-BE49-F238E27FC236}">
                <a16:creationId xmlns:a16="http://schemas.microsoft.com/office/drawing/2014/main" id="{7BD7753F-59A3-54EF-D0CA-68072FAB06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145" r="25594"/>
          <a:stretch/>
        </p:blipFill>
        <p:spPr bwMode="auto">
          <a:xfrm>
            <a:off x="8380429" y="0"/>
            <a:ext cx="45531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953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84732" y="202677"/>
            <a:ext cx="6682823" cy="914400"/>
          </a:xfrm>
        </p:spPr>
        <p:txBody>
          <a:bodyPr>
            <a:normAutofit/>
          </a:bodyPr>
          <a:lstStyle/>
          <a:p>
            <a:pPr algn="l"/>
            <a:r>
              <a:rPr lang="en-US" dirty="0">
                <a:solidFill>
                  <a:schemeClr val="bg2">
                    <a:lumMod val="40000"/>
                    <a:lumOff val="60000"/>
                  </a:schemeClr>
                </a:solidFill>
              </a:rPr>
              <a:t>Isaiah 38:18-19</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584733" y="961534"/>
            <a:ext cx="7151638" cy="5486399"/>
          </a:xfrm>
        </p:spPr>
        <p:txBody>
          <a:bodyPr>
            <a:normAutofit fontScale="92500" lnSpcReduction="10000"/>
          </a:bodyPr>
          <a:lstStyle/>
          <a:p>
            <a:r>
              <a:rPr lang="en-US" sz="4000" dirty="0"/>
              <a:t>18 For the grave cannot praise thee, death can not celebrate thee: they that go down into the pit cannot hope for thy truth.</a:t>
            </a:r>
          </a:p>
          <a:p>
            <a:r>
              <a:rPr lang="en-US" sz="4000" dirty="0"/>
              <a:t>19 The living, the living, he shall praise thee, as I do this day: the father to the children shall make known thy truth.</a:t>
            </a:r>
          </a:p>
        </p:txBody>
      </p:sp>
      <p:pic>
        <p:nvPicPr>
          <p:cNvPr id="18434" name="Picture 2" descr="The Importance of Air | Sciencing">
            <a:extLst>
              <a:ext uri="{FF2B5EF4-FFF2-40B4-BE49-F238E27FC236}">
                <a16:creationId xmlns:a16="http://schemas.microsoft.com/office/drawing/2014/main" id="{A5BF9AB0-0F18-F09B-0AE3-83560F0D0B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7572"/>
          <a:stretch/>
        </p:blipFill>
        <p:spPr bwMode="auto">
          <a:xfrm>
            <a:off x="0" y="0"/>
            <a:ext cx="436461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763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Psalm 115:17</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918514" cy="5524108"/>
          </a:xfrm>
        </p:spPr>
        <p:txBody>
          <a:bodyPr>
            <a:normAutofit/>
          </a:bodyPr>
          <a:lstStyle/>
          <a:p>
            <a:r>
              <a:rPr lang="en-US" sz="4000" dirty="0"/>
              <a:t>17 The dead praise not the Lord, neither any that go down into silence.</a:t>
            </a:r>
          </a:p>
        </p:txBody>
      </p:sp>
      <p:pic>
        <p:nvPicPr>
          <p:cNvPr id="19458" name="Picture 2" descr="What Is Wind | Wind - WonderWorks Science Library">
            <a:extLst>
              <a:ext uri="{FF2B5EF4-FFF2-40B4-BE49-F238E27FC236}">
                <a16:creationId xmlns:a16="http://schemas.microsoft.com/office/drawing/2014/main" id="{7BEC6C91-AD7F-2DAC-4281-E864485EB2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626"/>
          <a:stretch/>
        </p:blipFill>
        <p:spPr bwMode="auto">
          <a:xfrm>
            <a:off x="8436990" y="0"/>
            <a:ext cx="466903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513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84732" y="202677"/>
            <a:ext cx="7607268" cy="914400"/>
          </a:xfrm>
        </p:spPr>
        <p:txBody>
          <a:bodyPr>
            <a:noAutofit/>
          </a:bodyPr>
          <a:lstStyle/>
          <a:p>
            <a:pPr algn="l"/>
            <a:r>
              <a:rPr lang="en-US" sz="2800" dirty="0">
                <a:solidFill>
                  <a:schemeClr val="bg2">
                    <a:lumMod val="40000"/>
                    <a:lumOff val="60000"/>
                  </a:schemeClr>
                </a:solidFill>
              </a:rPr>
              <a:t>The Great Controversy P. 554</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584733" y="961534"/>
            <a:ext cx="7151638" cy="5486399"/>
          </a:xfrm>
        </p:spPr>
        <p:txBody>
          <a:bodyPr>
            <a:normAutofit lnSpcReduction="10000"/>
          </a:bodyPr>
          <a:lstStyle/>
          <a:p>
            <a:pPr marL="0" indent="0">
              <a:buNone/>
            </a:pPr>
            <a:r>
              <a:rPr lang="en-US" sz="3200" dirty="0"/>
              <a:t>Satan beguiles men now as he beguiled Eve in Eden by flattery, by kindling a desire to obtain forbidden knowledge, by exciting ambition for self-exaltation. It was cherishing these evils that caused his fall, and through them he aims to compass the ruin of men. “Ye shall be as gods,” he declares, “knowing good and evil.” Genesis 3:5.</a:t>
            </a:r>
          </a:p>
        </p:txBody>
      </p:sp>
      <p:pic>
        <p:nvPicPr>
          <p:cNvPr id="20482" name="Picture 2" descr="Why is there a snake in the garden? - Almost Heretical">
            <a:extLst>
              <a:ext uri="{FF2B5EF4-FFF2-40B4-BE49-F238E27FC236}">
                <a16:creationId xmlns:a16="http://schemas.microsoft.com/office/drawing/2014/main" id="{271B6D71-7856-C23D-319B-57BC47E8E8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356" r="22517"/>
          <a:stretch/>
        </p:blipFill>
        <p:spPr bwMode="auto">
          <a:xfrm>
            <a:off x="84841" y="0"/>
            <a:ext cx="41949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313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7609954" cy="914400"/>
          </a:xfrm>
        </p:spPr>
        <p:txBody>
          <a:bodyPr>
            <a:normAutofit fontScale="90000"/>
          </a:bodyPr>
          <a:lstStyle/>
          <a:p>
            <a:pPr algn="l"/>
            <a:r>
              <a:rPr lang="en-US" dirty="0">
                <a:solidFill>
                  <a:schemeClr val="bg2">
                    <a:lumMod val="40000"/>
                    <a:lumOff val="60000"/>
                  </a:schemeClr>
                </a:solidFill>
              </a:rPr>
              <a:t>The Great Controversy P. 554</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918514" cy="5524108"/>
          </a:xfrm>
        </p:spPr>
        <p:txBody>
          <a:bodyPr>
            <a:normAutofit fontScale="92500" lnSpcReduction="20000"/>
          </a:bodyPr>
          <a:lstStyle/>
          <a:p>
            <a:r>
              <a:rPr lang="en-US" sz="4000" dirty="0"/>
              <a:t>Spiritualism teaches “that man is the creature of progression; that it is his destiny from his birth to progress, even to eternity, toward the Godhead.” And again: “Each mind will judge itself and not another.” “The judgment will be right, because it is the judgment of self.... The throne is within you.” </a:t>
            </a:r>
          </a:p>
        </p:txBody>
      </p:sp>
      <p:pic>
        <p:nvPicPr>
          <p:cNvPr id="21506" name="Picture 2" descr="Living in the Present: A Journey to Spiritual Awakening with Eckhart Tolle”  | by William Guzman | Medium">
            <a:extLst>
              <a:ext uri="{FF2B5EF4-FFF2-40B4-BE49-F238E27FC236}">
                <a16:creationId xmlns:a16="http://schemas.microsoft.com/office/drawing/2014/main" id="{EABEE07F-870E-D126-7160-2A410388EA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177" r="13070"/>
          <a:stretch/>
        </p:blipFill>
        <p:spPr bwMode="auto">
          <a:xfrm>
            <a:off x="8436990" y="0"/>
            <a:ext cx="375501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496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5373276" y="202677"/>
            <a:ext cx="6818723" cy="542041"/>
          </a:xfrm>
        </p:spPr>
        <p:txBody>
          <a:bodyPr>
            <a:noAutofit/>
          </a:bodyPr>
          <a:lstStyle/>
          <a:p>
            <a:pPr algn="l"/>
            <a:r>
              <a:rPr lang="en-US" sz="2800" dirty="0">
                <a:solidFill>
                  <a:schemeClr val="bg2">
                    <a:lumMod val="40000"/>
                    <a:lumOff val="60000"/>
                  </a:schemeClr>
                </a:solidFill>
              </a:rPr>
              <a:t>The Great Controversy P. 554</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5373277" y="744718"/>
            <a:ext cx="6636471" cy="5703215"/>
          </a:xfrm>
        </p:spPr>
        <p:txBody>
          <a:bodyPr>
            <a:normAutofit fontScale="92500" lnSpcReduction="10000"/>
          </a:bodyPr>
          <a:lstStyle/>
          <a:p>
            <a:pPr marL="0" indent="0">
              <a:buNone/>
            </a:pPr>
            <a:r>
              <a:rPr lang="en-US" sz="3200" dirty="0"/>
              <a:t>Thus, in place of the righteousness and perfection of the infinite God, the true object of adoration; in place of the perfect righteousness of His law, the true standard of human attainment, Satan has substituted the sinful, erring nature of man himself as the only object of adoration, the only rule of judgment, or standard of character. This is progress, not upward, but downward. </a:t>
            </a:r>
          </a:p>
        </p:txBody>
      </p:sp>
      <p:pic>
        <p:nvPicPr>
          <p:cNvPr id="22530" name="Picture 2" descr="The Importance of Scripture. All scripture is given by inspiration… | by  Kingsley Uche | Medium">
            <a:extLst>
              <a:ext uri="{FF2B5EF4-FFF2-40B4-BE49-F238E27FC236}">
                <a16:creationId xmlns:a16="http://schemas.microsoft.com/office/drawing/2014/main" id="{93A104DD-91BC-893E-72A2-3DC5A00254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019" t="-1512" r="23325" b="1512"/>
          <a:stretch/>
        </p:blipFill>
        <p:spPr bwMode="auto">
          <a:xfrm>
            <a:off x="-94269" y="-122548"/>
            <a:ext cx="54675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513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7609954" cy="914400"/>
          </a:xfrm>
        </p:spPr>
        <p:txBody>
          <a:bodyPr>
            <a:normAutofit/>
          </a:bodyPr>
          <a:lstStyle/>
          <a:p>
            <a:pPr algn="l"/>
            <a:r>
              <a:rPr lang="en-US" dirty="0">
                <a:solidFill>
                  <a:schemeClr val="bg2">
                    <a:lumMod val="40000"/>
                    <a:lumOff val="60000"/>
                  </a:schemeClr>
                </a:solidFill>
              </a:rPr>
              <a:t>Leviticus 19:31</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a:bodyPr>
          <a:lstStyle/>
          <a:p>
            <a:r>
              <a:rPr lang="en-US" sz="4000" dirty="0"/>
              <a:t>31 Regard not them that have familiar spirits, neither seek after wizards, to be defiled by them: I am the Lord your God.</a:t>
            </a:r>
          </a:p>
        </p:txBody>
      </p:sp>
      <p:pic>
        <p:nvPicPr>
          <p:cNvPr id="23554" name="Picture 2" descr="The Origin of 'Talk to the Hand'">
            <a:extLst>
              <a:ext uri="{FF2B5EF4-FFF2-40B4-BE49-F238E27FC236}">
                <a16:creationId xmlns:a16="http://schemas.microsoft.com/office/drawing/2014/main" id="{58EA38BE-E71A-54E6-1C54-5BC018D320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59" r="34362"/>
          <a:stretch/>
        </p:blipFill>
        <p:spPr bwMode="auto">
          <a:xfrm>
            <a:off x="7120378" y="0"/>
            <a:ext cx="5071622" cy="6947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417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5373276" y="202677"/>
            <a:ext cx="6818723" cy="542041"/>
          </a:xfrm>
        </p:spPr>
        <p:txBody>
          <a:bodyPr>
            <a:noAutofit/>
          </a:bodyPr>
          <a:lstStyle/>
          <a:p>
            <a:pPr algn="l"/>
            <a:r>
              <a:rPr lang="en-US" sz="3600" dirty="0">
                <a:solidFill>
                  <a:schemeClr val="bg2">
                    <a:lumMod val="40000"/>
                    <a:lumOff val="60000"/>
                  </a:schemeClr>
                </a:solidFill>
              </a:rPr>
              <a:t>Leviticus 20:27</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5373277" y="857839"/>
            <a:ext cx="6636471" cy="5590094"/>
          </a:xfrm>
        </p:spPr>
        <p:txBody>
          <a:bodyPr>
            <a:normAutofit/>
          </a:bodyPr>
          <a:lstStyle/>
          <a:p>
            <a:pPr marL="0" indent="0">
              <a:buNone/>
            </a:pPr>
            <a:r>
              <a:rPr lang="en-US" sz="4000" dirty="0"/>
              <a:t>27 A man also or woman that hath a familiar spirit, or that is a wizard, shall surely be put to death: they shall stone them with stones: their blood shall be upon them.</a:t>
            </a:r>
          </a:p>
        </p:txBody>
      </p:sp>
      <p:pic>
        <p:nvPicPr>
          <p:cNvPr id="24578" name="Picture 2">
            <a:extLst>
              <a:ext uri="{FF2B5EF4-FFF2-40B4-BE49-F238E27FC236}">
                <a16:creationId xmlns:a16="http://schemas.microsoft.com/office/drawing/2014/main" id="{A94DD3FA-4D15-E99B-6C12-34B08250CD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66" r="18879"/>
          <a:stretch/>
        </p:blipFill>
        <p:spPr bwMode="auto">
          <a:xfrm>
            <a:off x="-1" y="-136248"/>
            <a:ext cx="5191025" cy="6984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468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449454" y="202677"/>
            <a:ext cx="6818102" cy="914400"/>
          </a:xfrm>
        </p:spPr>
        <p:txBody>
          <a:bodyPr/>
          <a:lstStyle/>
          <a:p>
            <a:pPr algn="l"/>
            <a:r>
              <a:rPr lang="en-US" dirty="0">
                <a:solidFill>
                  <a:schemeClr val="bg2">
                    <a:lumMod val="40000"/>
                    <a:lumOff val="60000"/>
                  </a:schemeClr>
                </a:solidFill>
              </a:rPr>
              <a:t>2 Thessalonians 2:1-12 </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449453" y="961535"/>
            <a:ext cx="7286918" cy="5335570"/>
          </a:xfrm>
        </p:spPr>
        <p:txBody>
          <a:bodyPr>
            <a:normAutofit fontScale="92500" lnSpcReduction="10000"/>
          </a:bodyPr>
          <a:lstStyle/>
          <a:p>
            <a:r>
              <a:rPr lang="en-US" sz="3600" dirty="0"/>
              <a:t>Now we beseech you, brethren, by the coming of our Lord Jesus Christ, and by our gathering together unto him,</a:t>
            </a:r>
          </a:p>
          <a:p>
            <a:r>
              <a:rPr lang="en-US" sz="3600" dirty="0"/>
              <a:t>2 That ye be not soon shaken in mind, or be troubled, neither by spirit, nor by word, nor by letter as from us, as that the day of Christ is at hand.</a:t>
            </a:r>
          </a:p>
        </p:txBody>
      </p:sp>
      <p:pic>
        <p:nvPicPr>
          <p:cNvPr id="1026" name="Picture 2" descr="File:Probably Valentin de Boulogne - Saint Paul Writing His ...">
            <a:extLst>
              <a:ext uri="{FF2B5EF4-FFF2-40B4-BE49-F238E27FC236}">
                <a16:creationId xmlns:a16="http://schemas.microsoft.com/office/drawing/2014/main" id="{2E249D7A-6F26-64BD-6A62-4317E4051D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91" r="34286"/>
          <a:stretch/>
        </p:blipFill>
        <p:spPr bwMode="auto">
          <a:xfrm>
            <a:off x="0" y="0"/>
            <a:ext cx="44494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7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7609954" cy="914400"/>
          </a:xfrm>
        </p:spPr>
        <p:txBody>
          <a:bodyPr>
            <a:normAutofit/>
          </a:bodyPr>
          <a:lstStyle/>
          <a:p>
            <a:pPr algn="l"/>
            <a:r>
              <a:rPr lang="en-US" dirty="0">
                <a:solidFill>
                  <a:schemeClr val="bg2">
                    <a:lumMod val="40000"/>
                    <a:lumOff val="60000"/>
                  </a:schemeClr>
                </a:solidFill>
              </a:rPr>
              <a:t>Isaiah 8:19</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lnSpcReduction="10000"/>
          </a:bodyPr>
          <a:lstStyle/>
          <a:p>
            <a:r>
              <a:rPr lang="en-US" sz="4000" dirty="0"/>
              <a:t>19 And when they shall say unto you, Seek unto them that have familiar spirits, and unto wizards that peep, and that mutter: should not a people seek unto their God? for the living to the dead?</a:t>
            </a:r>
          </a:p>
        </p:txBody>
      </p:sp>
      <p:pic>
        <p:nvPicPr>
          <p:cNvPr id="25602" name="Picture 2" descr="Business woman making Talk to the hand gesture - isolated over white |  Freestock photos">
            <a:extLst>
              <a:ext uri="{FF2B5EF4-FFF2-40B4-BE49-F238E27FC236}">
                <a16:creationId xmlns:a16="http://schemas.microsoft.com/office/drawing/2014/main" id="{A9B41BA7-043B-8424-7BBB-348742D571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067"/>
          <a:stretch/>
        </p:blipFill>
        <p:spPr bwMode="auto">
          <a:xfrm>
            <a:off x="8436990" y="0"/>
            <a:ext cx="375501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266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5373276" y="202677"/>
            <a:ext cx="6818723" cy="542041"/>
          </a:xfrm>
        </p:spPr>
        <p:txBody>
          <a:bodyPr>
            <a:noAutofit/>
          </a:bodyPr>
          <a:lstStyle/>
          <a:p>
            <a:pPr algn="l"/>
            <a:r>
              <a:rPr lang="en-US" sz="3600" dirty="0">
                <a:solidFill>
                  <a:schemeClr val="bg2">
                    <a:lumMod val="40000"/>
                    <a:lumOff val="60000"/>
                  </a:schemeClr>
                </a:solidFill>
              </a:rPr>
              <a:t>Isaiah 5:20-21</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5373277" y="857839"/>
            <a:ext cx="6636471" cy="5590094"/>
          </a:xfrm>
        </p:spPr>
        <p:txBody>
          <a:bodyPr>
            <a:normAutofit fontScale="92500" lnSpcReduction="20000"/>
          </a:bodyPr>
          <a:lstStyle/>
          <a:p>
            <a:pPr marL="0" indent="0">
              <a:buNone/>
            </a:pPr>
            <a:r>
              <a:rPr lang="en-US" sz="4000" dirty="0"/>
              <a:t>20 Woe unto them that call evil good, and good evil; that put darkness for light, and light for darkness; that put bitter for sweet, and sweet for bitter!</a:t>
            </a:r>
          </a:p>
          <a:p>
            <a:pPr marL="0" indent="0">
              <a:buNone/>
            </a:pPr>
            <a:r>
              <a:rPr lang="en-US" sz="4000" dirty="0"/>
              <a:t>21 Woe unto them that are wise in their own eyes, and prudent in their own sight!</a:t>
            </a:r>
          </a:p>
        </p:txBody>
      </p:sp>
      <p:pic>
        <p:nvPicPr>
          <p:cNvPr id="26628" name="Picture 4" descr="The Light In The Dark – We Love, Teach ...">
            <a:extLst>
              <a:ext uri="{FF2B5EF4-FFF2-40B4-BE49-F238E27FC236}">
                <a16:creationId xmlns:a16="http://schemas.microsoft.com/office/drawing/2014/main" id="{99A9E6E5-F83F-1CDF-68FE-4DCA3EC451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365" r="23367"/>
          <a:stretch/>
        </p:blipFill>
        <p:spPr bwMode="auto">
          <a:xfrm>
            <a:off x="0" y="-90783"/>
            <a:ext cx="5194169" cy="7039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239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7609954" cy="914400"/>
          </a:xfrm>
        </p:spPr>
        <p:txBody>
          <a:bodyPr>
            <a:normAutofit fontScale="90000"/>
          </a:bodyPr>
          <a:lstStyle/>
          <a:p>
            <a:pPr algn="l"/>
            <a:r>
              <a:rPr lang="en-US" dirty="0">
                <a:solidFill>
                  <a:schemeClr val="accent1">
                    <a:lumMod val="60000"/>
                    <a:lumOff val="40000"/>
                  </a:schemeClr>
                </a:solidFill>
              </a:rPr>
              <a:t>Our Final Conflict:  </a:t>
            </a:r>
            <a:r>
              <a:rPr lang="en-US" dirty="0">
                <a:solidFill>
                  <a:schemeClr val="bg2">
                    <a:lumMod val="40000"/>
                    <a:lumOff val="60000"/>
                  </a:schemeClr>
                </a:solidFill>
              </a:rPr>
              <a:t>Revelation 16:12-14</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a:bodyPr>
          <a:lstStyle/>
          <a:p>
            <a:pPr marL="0" indent="0">
              <a:buNone/>
            </a:pPr>
            <a:r>
              <a:rPr lang="en-US" sz="4000" dirty="0"/>
              <a:t>12 And the sixth angel poured out his vial upon the great river Euphrates; and the water thereof was dried up, that the way of the kings of the east might be prepared.</a:t>
            </a:r>
          </a:p>
        </p:txBody>
      </p:sp>
      <p:pic>
        <p:nvPicPr>
          <p:cNvPr id="27650" name="Picture 2" descr="Severe drought and climate change are drying up bodies of water across  North America: Experts">
            <a:extLst>
              <a:ext uri="{FF2B5EF4-FFF2-40B4-BE49-F238E27FC236}">
                <a16:creationId xmlns:a16="http://schemas.microsoft.com/office/drawing/2014/main" id="{ABE1F1E9-E933-47EA-3002-45963B85B2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450"/>
          <a:stretch/>
        </p:blipFill>
        <p:spPr bwMode="auto">
          <a:xfrm>
            <a:off x="6655324" y="-51847"/>
            <a:ext cx="553667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753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5373276" y="202677"/>
            <a:ext cx="6818723" cy="542041"/>
          </a:xfrm>
        </p:spPr>
        <p:txBody>
          <a:bodyPr>
            <a:noAutofit/>
          </a:bodyPr>
          <a:lstStyle/>
          <a:p>
            <a:pPr algn="l"/>
            <a:r>
              <a:rPr lang="en-US" sz="3600" dirty="0">
                <a:solidFill>
                  <a:schemeClr val="accent1">
                    <a:lumMod val="60000"/>
                    <a:lumOff val="40000"/>
                  </a:schemeClr>
                </a:solidFill>
              </a:rPr>
              <a:t>Our Final Conflict:  </a:t>
            </a:r>
            <a:r>
              <a:rPr lang="en-US" sz="3600" dirty="0">
                <a:solidFill>
                  <a:schemeClr val="bg2">
                    <a:lumMod val="40000"/>
                    <a:lumOff val="60000"/>
                  </a:schemeClr>
                </a:solidFill>
              </a:rPr>
              <a:t>Revelation 16:12-14</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5373277" y="1470581"/>
            <a:ext cx="6636471" cy="4977352"/>
          </a:xfrm>
        </p:spPr>
        <p:txBody>
          <a:bodyPr>
            <a:normAutofit/>
          </a:bodyPr>
          <a:lstStyle/>
          <a:p>
            <a:pPr marL="0" indent="0">
              <a:buNone/>
            </a:pPr>
            <a:r>
              <a:rPr lang="en-US" sz="4000" dirty="0"/>
              <a:t>13 And I saw three unclean spirits like frogs come out of the mouth of the dragon, and out of the mouth of the beast, and out of the mouth of the false prophet.</a:t>
            </a:r>
          </a:p>
        </p:txBody>
      </p:sp>
      <p:pic>
        <p:nvPicPr>
          <p:cNvPr id="28674" name="Picture 2" descr="What are the Three Evil Spirits in ...">
            <a:extLst>
              <a:ext uri="{FF2B5EF4-FFF2-40B4-BE49-F238E27FC236}">
                <a16:creationId xmlns:a16="http://schemas.microsoft.com/office/drawing/2014/main" id="{5F3947DE-291B-DFF9-6790-F7BB0FEA61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18" r="28273"/>
          <a:stretch/>
        </p:blipFill>
        <p:spPr bwMode="auto">
          <a:xfrm>
            <a:off x="-1" y="0"/>
            <a:ext cx="520359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170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7609954" cy="914400"/>
          </a:xfrm>
        </p:spPr>
        <p:txBody>
          <a:bodyPr>
            <a:normAutofit fontScale="90000"/>
          </a:bodyPr>
          <a:lstStyle/>
          <a:p>
            <a:pPr algn="l"/>
            <a:r>
              <a:rPr lang="en-US" dirty="0">
                <a:solidFill>
                  <a:schemeClr val="accent1">
                    <a:lumMod val="60000"/>
                    <a:lumOff val="40000"/>
                  </a:schemeClr>
                </a:solidFill>
              </a:rPr>
              <a:t>Our Final Conflict:  </a:t>
            </a:r>
            <a:r>
              <a:rPr lang="en-US" dirty="0">
                <a:solidFill>
                  <a:schemeClr val="bg2">
                    <a:lumMod val="40000"/>
                    <a:lumOff val="60000"/>
                  </a:schemeClr>
                </a:solidFill>
              </a:rPr>
              <a:t>Revelation 16:12-14</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lnSpcReduction="10000"/>
          </a:bodyPr>
          <a:lstStyle/>
          <a:p>
            <a:pPr marL="0" indent="0">
              <a:buNone/>
            </a:pPr>
            <a:r>
              <a:rPr lang="en-US" sz="4000" dirty="0"/>
              <a:t>14 For they are the spirits of devils, working miracles, which go forth unto the kings of the earth and of the whole world, to gather them to the battle of that great day of God Almighty.</a:t>
            </a:r>
          </a:p>
        </p:txBody>
      </p:sp>
      <p:pic>
        <p:nvPicPr>
          <p:cNvPr id="29698" name="Picture 2" descr="REV. 16:13-16">
            <a:extLst>
              <a:ext uri="{FF2B5EF4-FFF2-40B4-BE49-F238E27FC236}">
                <a16:creationId xmlns:a16="http://schemas.microsoft.com/office/drawing/2014/main" id="{0B95C69C-A299-6833-24D2-64E0BC1D4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985" y="-37706"/>
            <a:ext cx="7515109" cy="6726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669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2891692" y="202677"/>
            <a:ext cx="9300307" cy="542041"/>
          </a:xfrm>
        </p:spPr>
        <p:txBody>
          <a:bodyPr>
            <a:noAutofit/>
          </a:bodyPr>
          <a:lstStyle/>
          <a:p>
            <a:pPr algn="l"/>
            <a:r>
              <a:rPr lang="en-US" sz="3600" dirty="0">
                <a:solidFill>
                  <a:schemeClr val="accent1">
                    <a:lumMod val="60000"/>
                    <a:lumOff val="40000"/>
                  </a:schemeClr>
                </a:solidFill>
              </a:rPr>
              <a:t>The Great Controversy P. 560</a:t>
            </a:r>
            <a:endParaRPr lang="en-US" sz="36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2438400" y="744718"/>
            <a:ext cx="9571349" cy="5703215"/>
          </a:xfrm>
        </p:spPr>
        <p:txBody>
          <a:bodyPr>
            <a:normAutofit fontScale="92500" lnSpcReduction="10000"/>
          </a:bodyPr>
          <a:lstStyle/>
          <a:p>
            <a:pPr marL="0" indent="0">
              <a:buNone/>
            </a:pPr>
            <a:r>
              <a:rPr lang="en-US" sz="4000" dirty="0"/>
              <a:t>Just before us is “the hour of temptation, which shall come upon all the world, to try them that dwell upon the earth.” Revelation 3:10. All whose faith is not firmly established upon the word of God will be deceived and overcome. Satan “works with all deceivableness of unrighteousness” to gain control of the children of men, and his deceptions will continually increase. </a:t>
            </a:r>
          </a:p>
        </p:txBody>
      </p:sp>
      <p:pic>
        <p:nvPicPr>
          <p:cNvPr id="30722" name="Picture 2" descr="Mesmerizing Galaxy Hourglass - Etsy">
            <a:extLst>
              <a:ext uri="{FF2B5EF4-FFF2-40B4-BE49-F238E27FC236}">
                <a16:creationId xmlns:a16="http://schemas.microsoft.com/office/drawing/2014/main" id="{7183C1FC-FEA7-702D-2FE8-2BE9F9D726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277" r="23825"/>
          <a:stretch/>
        </p:blipFill>
        <p:spPr bwMode="auto">
          <a:xfrm>
            <a:off x="0" y="0"/>
            <a:ext cx="2256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038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20" y="169684"/>
            <a:ext cx="8078770" cy="914400"/>
          </a:xfrm>
        </p:spPr>
        <p:txBody>
          <a:bodyPr>
            <a:normAutofit/>
          </a:bodyPr>
          <a:lstStyle/>
          <a:p>
            <a:pPr algn="l"/>
            <a:r>
              <a:rPr lang="en-US" sz="2800" dirty="0">
                <a:solidFill>
                  <a:schemeClr val="accent1">
                    <a:lumMod val="60000"/>
                    <a:lumOff val="40000"/>
                  </a:schemeClr>
                </a:solidFill>
              </a:rPr>
              <a:t>The Great Controversy P. 560</a:t>
            </a:r>
            <a:endParaRPr lang="en-US" sz="28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fontScale="85000" lnSpcReduction="20000"/>
          </a:bodyPr>
          <a:lstStyle/>
          <a:p>
            <a:pPr marL="0" indent="0">
              <a:buNone/>
            </a:pPr>
            <a:r>
              <a:rPr lang="en-US" sz="4000" dirty="0"/>
              <a:t>But he can gain his object only as men voluntarily yield to his temptations. Those who are earnestly seeking a knowledge of the truth and are striving to purify their souls through obedience, thus doing what they can to prepare for the conflict, will find, in the God of truth, a sure defense. “</a:t>
            </a:r>
          </a:p>
        </p:txBody>
      </p:sp>
      <p:pic>
        <p:nvPicPr>
          <p:cNvPr id="31746" name="Picture 2" descr="Beautiful Viking Shield | Handcrafted Viking Shields - vikingshields">
            <a:extLst>
              <a:ext uri="{FF2B5EF4-FFF2-40B4-BE49-F238E27FC236}">
                <a16:creationId xmlns:a16="http://schemas.microsoft.com/office/drawing/2014/main" id="{06F22B52-84C6-F137-A7EF-01189D5DC9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22" r="16690"/>
          <a:stretch/>
        </p:blipFill>
        <p:spPr bwMode="auto">
          <a:xfrm>
            <a:off x="7119815" y="-62888"/>
            <a:ext cx="5072185" cy="692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4198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728307" y="202677"/>
            <a:ext cx="7463692" cy="542041"/>
          </a:xfrm>
        </p:spPr>
        <p:txBody>
          <a:bodyPr>
            <a:noAutofit/>
          </a:bodyPr>
          <a:lstStyle/>
          <a:p>
            <a:pPr algn="l"/>
            <a:r>
              <a:rPr lang="en-US" sz="3600" dirty="0">
                <a:solidFill>
                  <a:schemeClr val="accent1">
                    <a:lumMod val="60000"/>
                    <a:lumOff val="40000"/>
                  </a:schemeClr>
                </a:solidFill>
              </a:rPr>
              <a:t>Isaiah 28:9-15</a:t>
            </a:r>
            <a:endParaRPr lang="en-US" sz="36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728307" y="744718"/>
            <a:ext cx="7281442" cy="5703215"/>
          </a:xfrm>
        </p:spPr>
        <p:txBody>
          <a:bodyPr>
            <a:normAutofit lnSpcReduction="10000"/>
          </a:bodyPr>
          <a:lstStyle/>
          <a:p>
            <a:pPr marL="0" indent="0">
              <a:buNone/>
            </a:pPr>
            <a:r>
              <a:rPr lang="en-US" sz="3600" dirty="0"/>
              <a:t>9 Whom shall he teach knowledge? and whom shall he make to understand doctrine? them that are weaned from the milk, and drawn from the breasts.</a:t>
            </a:r>
          </a:p>
          <a:p>
            <a:pPr marL="0" indent="0">
              <a:buNone/>
            </a:pPr>
            <a:r>
              <a:rPr lang="en-US" sz="3600" dirty="0"/>
              <a:t>10 For precept must be upon precept, precept upon precept; line upon line, line upon line; here a little, and there a little:</a:t>
            </a:r>
          </a:p>
        </p:txBody>
      </p:sp>
      <p:pic>
        <p:nvPicPr>
          <p:cNvPr id="32772" name="Picture 4" descr="Why most of your studying is pointless and how to make it useful - Lanterna  Education | Online IB Tutoring">
            <a:extLst>
              <a:ext uri="{FF2B5EF4-FFF2-40B4-BE49-F238E27FC236}">
                <a16:creationId xmlns:a16="http://schemas.microsoft.com/office/drawing/2014/main" id="{F482DF26-4181-3172-3025-75397E3CAE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97" r="48805"/>
          <a:stretch/>
        </p:blipFill>
        <p:spPr bwMode="auto">
          <a:xfrm>
            <a:off x="0" y="0"/>
            <a:ext cx="472830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164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728307" y="202677"/>
            <a:ext cx="7463692" cy="542041"/>
          </a:xfrm>
        </p:spPr>
        <p:txBody>
          <a:bodyPr>
            <a:noAutofit/>
          </a:bodyPr>
          <a:lstStyle/>
          <a:p>
            <a:pPr algn="l"/>
            <a:r>
              <a:rPr lang="en-US" sz="3600" dirty="0">
                <a:solidFill>
                  <a:schemeClr val="accent1">
                    <a:lumMod val="60000"/>
                    <a:lumOff val="40000"/>
                  </a:schemeClr>
                </a:solidFill>
              </a:rPr>
              <a:t>Isaiah 28:9-15</a:t>
            </a:r>
            <a:endParaRPr lang="en-US" sz="36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728307" y="744718"/>
            <a:ext cx="7281442" cy="5703215"/>
          </a:xfrm>
        </p:spPr>
        <p:txBody>
          <a:bodyPr>
            <a:normAutofit lnSpcReduction="10000"/>
          </a:bodyPr>
          <a:lstStyle/>
          <a:p>
            <a:pPr marL="0" indent="0">
              <a:buNone/>
            </a:pPr>
            <a:r>
              <a:rPr lang="en-US" sz="3600" dirty="0"/>
              <a:t>9 Whom shall he teach knowledge? and whom shall he make to understand doctrine? them that are weaned from the milk, and drawn from the breasts.</a:t>
            </a:r>
          </a:p>
          <a:p>
            <a:pPr marL="0" indent="0">
              <a:buNone/>
            </a:pPr>
            <a:r>
              <a:rPr lang="en-US" sz="3600" dirty="0"/>
              <a:t>10 For precept must be upon precept, precept upon precept; line upon line, line upon line; here a little, and there a little:</a:t>
            </a:r>
          </a:p>
        </p:txBody>
      </p:sp>
      <p:pic>
        <p:nvPicPr>
          <p:cNvPr id="32772" name="Picture 4" descr="Why most of your studying is pointless and how to make it useful - Lanterna  Education | Online IB Tutoring">
            <a:extLst>
              <a:ext uri="{FF2B5EF4-FFF2-40B4-BE49-F238E27FC236}">
                <a16:creationId xmlns:a16="http://schemas.microsoft.com/office/drawing/2014/main" id="{F482DF26-4181-3172-3025-75397E3CAE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96" r="50266"/>
          <a:stretch/>
        </p:blipFill>
        <p:spPr bwMode="auto">
          <a:xfrm>
            <a:off x="-75656" y="-4520"/>
            <a:ext cx="454605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Scroll: Horizontal 3">
            <a:extLst>
              <a:ext uri="{FF2B5EF4-FFF2-40B4-BE49-F238E27FC236}">
                <a16:creationId xmlns:a16="http://schemas.microsoft.com/office/drawing/2014/main" id="{3F312367-4E4A-ACDD-10D0-9A5833371298}"/>
              </a:ext>
            </a:extLst>
          </p:cNvPr>
          <p:cNvSpPr/>
          <p:nvPr/>
        </p:nvSpPr>
        <p:spPr>
          <a:xfrm rot="21347199">
            <a:off x="381789" y="503094"/>
            <a:ext cx="11173138" cy="5842772"/>
          </a:xfrm>
          <a:prstGeom prst="horizontalScroll">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2">
                    <a:lumMod val="50000"/>
                  </a:schemeClr>
                </a:solidFill>
              </a:rPr>
              <a:t>The priests and prophets whose business it was to teach the people were themselves misled, and therefore in no position to carry out their responsibilities.  Jesus referred to them as ‘blind guides’(Matt. 23:16). The only remedy for spiritual blindness is spiritual “</a:t>
            </a:r>
            <a:r>
              <a:rPr lang="en-US" sz="3200" dirty="0" err="1">
                <a:solidFill>
                  <a:schemeClr val="bg2">
                    <a:lumMod val="50000"/>
                  </a:schemeClr>
                </a:solidFill>
              </a:rPr>
              <a:t>eyesalve</a:t>
            </a:r>
            <a:r>
              <a:rPr lang="en-US" sz="3200" dirty="0">
                <a:solidFill>
                  <a:schemeClr val="bg2">
                    <a:lumMod val="50000"/>
                  </a:schemeClr>
                </a:solidFill>
              </a:rPr>
              <a:t>” (Rev. 3:18), but this they refused to purchase from the only Merchant who offered it for sale. Herein lies a sober warning for the church today.</a:t>
            </a:r>
          </a:p>
        </p:txBody>
      </p:sp>
    </p:spTree>
    <p:extLst>
      <p:ext uri="{BB962C8B-B14F-4D97-AF65-F5344CB8AC3E}">
        <p14:creationId xmlns:p14="http://schemas.microsoft.com/office/powerpoint/2010/main" val="22317316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20" y="169684"/>
            <a:ext cx="8078770" cy="914400"/>
          </a:xfrm>
        </p:spPr>
        <p:txBody>
          <a:bodyPr>
            <a:normAutofit/>
          </a:bodyPr>
          <a:lstStyle/>
          <a:p>
            <a:pPr algn="l"/>
            <a:r>
              <a:rPr lang="en-US" sz="4000" dirty="0">
                <a:solidFill>
                  <a:schemeClr val="accent1">
                    <a:lumMod val="60000"/>
                    <a:lumOff val="40000"/>
                  </a:schemeClr>
                </a:solidFill>
              </a:rPr>
              <a:t>Isaiah 28:11-15</a:t>
            </a:r>
            <a:endParaRPr lang="en-US" sz="40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fontScale="92500" lnSpcReduction="10000"/>
          </a:bodyPr>
          <a:lstStyle/>
          <a:p>
            <a:pPr marL="0" indent="0">
              <a:buNone/>
            </a:pPr>
            <a:r>
              <a:rPr lang="en-US" sz="4000" dirty="0"/>
              <a:t>11 For with stammering lips and another tongue will he speak to this people.</a:t>
            </a:r>
          </a:p>
          <a:p>
            <a:pPr marL="0" indent="0">
              <a:buNone/>
            </a:pPr>
            <a:r>
              <a:rPr lang="en-US" sz="4000" dirty="0"/>
              <a:t>12 To whom he said, This is the rest wherewith ye may cause the weary to rest; and this is the refreshing: yet they would not hear.</a:t>
            </a:r>
          </a:p>
        </p:txBody>
      </p:sp>
      <p:pic>
        <p:nvPicPr>
          <p:cNvPr id="33796" name="Picture 4" descr="After the Chaos: the Times of Refreshing | United Church of God">
            <a:extLst>
              <a:ext uri="{FF2B5EF4-FFF2-40B4-BE49-F238E27FC236}">
                <a16:creationId xmlns:a16="http://schemas.microsoft.com/office/drawing/2014/main" id="{6FC92B5B-9422-4D54-47EF-B7ADB5FF36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97" r="33974"/>
          <a:stretch/>
        </p:blipFill>
        <p:spPr bwMode="auto">
          <a:xfrm>
            <a:off x="7182338" y="-26442"/>
            <a:ext cx="4947139" cy="6884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984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2 Thessalonians 2:3-12 </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843100" cy="5458119"/>
          </a:xfrm>
        </p:spPr>
        <p:txBody>
          <a:bodyPr>
            <a:normAutofit fontScale="92500" lnSpcReduction="20000"/>
          </a:bodyPr>
          <a:lstStyle/>
          <a:p>
            <a:r>
              <a:rPr lang="en-US" sz="3600" dirty="0"/>
              <a:t>3 Let no man deceive you by any means: for that day shall not come, except there come a falling away first, and that man of sin be revealed, the son of perdition;</a:t>
            </a:r>
          </a:p>
          <a:p>
            <a:r>
              <a:rPr lang="en-US" sz="3600" dirty="0"/>
              <a:t>4 Who </a:t>
            </a:r>
            <a:r>
              <a:rPr lang="en-US" sz="3600" dirty="0" err="1"/>
              <a:t>opposeth</a:t>
            </a:r>
            <a:r>
              <a:rPr lang="en-US" sz="3600" dirty="0"/>
              <a:t> and </a:t>
            </a:r>
            <a:r>
              <a:rPr lang="en-US" sz="3600" dirty="0" err="1"/>
              <a:t>exalteth</a:t>
            </a:r>
            <a:r>
              <a:rPr lang="en-US" sz="3600" dirty="0"/>
              <a:t> himself above all that is called God, or that is worshipped; so that he as God </a:t>
            </a:r>
            <a:r>
              <a:rPr lang="en-US" sz="3600" dirty="0" err="1"/>
              <a:t>sitteth</a:t>
            </a:r>
            <a:r>
              <a:rPr lang="en-US" sz="3600" dirty="0"/>
              <a:t> in the temple of God, shewing himself that he is God.</a:t>
            </a:r>
          </a:p>
        </p:txBody>
      </p:sp>
      <p:pic>
        <p:nvPicPr>
          <p:cNvPr id="5" name="Picture 4">
            <a:extLst>
              <a:ext uri="{FF2B5EF4-FFF2-40B4-BE49-F238E27FC236}">
                <a16:creationId xmlns:a16="http://schemas.microsoft.com/office/drawing/2014/main" id="{D0E76652-2EA6-863E-5D99-EF12251E7C52}"/>
              </a:ext>
            </a:extLst>
          </p:cNvPr>
          <p:cNvPicPr>
            <a:picLocks noChangeAspect="1"/>
          </p:cNvPicPr>
          <p:nvPr/>
        </p:nvPicPr>
        <p:blipFill>
          <a:blip r:embed="rId2"/>
          <a:stretch>
            <a:fillRect/>
          </a:stretch>
        </p:blipFill>
        <p:spPr>
          <a:xfrm>
            <a:off x="8578393" y="0"/>
            <a:ext cx="3613608" cy="6809024"/>
          </a:xfrm>
          <a:prstGeom prst="rect">
            <a:avLst/>
          </a:prstGeom>
        </p:spPr>
      </p:pic>
    </p:spTree>
    <p:extLst>
      <p:ext uri="{BB962C8B-B14F-4D97-AF65-F5344CB8AC3E}">
        <p14:creationId xmlns:p14="http://schemas.microsoft.com/office/powerpoint/2010/main" val="25343285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20" y="169684"/>
            <a:ext cx="8078770" cy="914400"/>
          </a:xfrm>
        </p:spPr>
        <p:txBody>
          <a:bodyPr>
            <a:normAutofit/>
          </a:bodyPr>
          <a:lstStyle/>
          <a:p>
            <a:pPr algn="l"/>
            <a:r>
              <a:rPr lang="en-US" sz="4000" dirty="0">
                <a:solidFill>
                  <a:schemeClr val="accent1">
                    <a:lumMod val="60000"/>
                    <a:lumOff val="40000"/>
                  </a:schemeClr>
                </a:solidFill>
              </a:rPr>
              <a:t>Isaiah 28:11-15</a:t>
            </a:r>
            <a:endParaRPr lang="en-US" sz="40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fontScale="92500" lnSpcReduction="10000"/>
          </a:bodyPr>
          <a:lstStyle/>
          <a:p>
            <a:pPr marL="0" indent="0">
              <a:buNone/>
            </a:pPr>
            <a:r>
              <a:rPr lang="en-US" sz="4000" dirty="0"/>
              <a:t>11 For with stammering lips and another tongue will he speak to this people.</a:t>
            </a:r>
          </a:p>
          <a:p>
            <a:pPr marL="0" indent="0">
              <a:buNone/>
            </a:pPr>
            <a:r>
              <a:rPr lang="en-US" sz="4000" dirty="0"/>
              <a:t>12 To whom he said, This is the rest wherewith ye may cause the weary to rest; and this is the refreshing: yet they would not hear.</a:t>
            </a:r>
          </a:p>
        </p:txBody>
      </p:sp>
      <p:pic>
        <p:nvPicPr>
          <p:cNvPr id="33796" name="Picture 4" descr="After the Chaos: the Times of Refreshing | United Church of God">
            <a:extLst>
              <a:ext uri="{FF2B5EF4-FFF2-40B4-BE49-F238E27FC236}">
                <a16:creationId xmlns:a16="http://schemas.microsoft.com/office/drawing/2014/main" id="{6FC92B5B-9422-4D54-47EF-B7ADB5FF36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97" r="33974"/>
          <a:stretch/>
        </p:blipFill>
        <p:spPr bwMode="auto">
          <a:xfrm>
            <a:off x="7182338" y="-26442"/>
            <a:ext cx="4947139" cy="6884441"/>
          </a:xfrm>
          <a:prstGeom prst="rect">
            <a:avLst/>
          </a:prstGeom>
          <a:noFill/>
          <a:extLst>
            <a:ext uri="{909E8E84-426E-40DD-AFC4-6F175D3DCCD1}">
              <a14:hiddenFill xmlns:a14="http://schemas.microsoft.com/office/drawing/2010/main">
                <a:solidFill>
                  <a:srgbClr val="FFFFFF"/>
                </a:solidFill>
              </a14:hiddenFill>
            </a:ext>
          </a:extLst>
        </p:spPr>
      </p:pic>
      <p:sp>
        <p:nvSpPr>
          <p:cNvPr id="4" name="Scroll: Horizontal 3">
            <a:extLst>
              <a:ext uri="{FF2B5EF4-FFF2-40B4-BE49-F238E27FC236}">
                <a16:creationId xmlns:a16="http://schemas.microsoft.com/office/drawing/2014/main" id="{6649B4CC-3B1B-16AF-9A9F-32B6FA2ECF70}"/>
              </a:ext>
            </a:extLst>
          </p:cNvPr>
          <p:cNvSpPr/>
          <p:nvPr/>
        </p:nvSpPr>
        <p:spPr>
          <a:xfrm rot="814546">
            <a:off x="381789" y="503094"/>
            <a:ext cx="11173138" cy="5842772"/>
          </a:xfrm>
          <a:prstGeom prst="horizontalScroll">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2">
                    <a:lumMod val="50000"/>
                  </a:schemeClr>
                </a:solidFill>
              </a:rPr>
              <a:t>Only by hearing and obeying the revealed will of God may true rest be found. Jesus invited the weary to come to Him, and promised to give them rest (Matt. 11:28). But Israel and Judah refused to listen, and thus did not find the rest that might have been theirs. God had spoken to His people clearly and simply, and they were without excuse. But His counsels, which were intended to bring blessing, now stood to witness against them. </a:t>
            </a:r>
          </a:p>
        </p:txBody>
      </p:sp>
    </p:spTree>
    <p:extLst>
      <p:ext uri="{BB962C8B-B14F-4D97-AF65-F5344CB8AC3E}">
        <p14:creationId xmlns:p14="http://schemas.microsoft.com/office/powerpoint/2010/main" val="31235478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728307" y="202677"/>
            <a:ext cx="7463692" cy="542041"/>
          </a:xfrm>
        </p:spPr>
        <p:txBody>
          <a:bodyPr>
            <a:noAutofit/>
          </a:bodyPr>
          <a:lstStyle/>
          <a:p>
            <a:pPr algn="l"/>
            <a:r>
              <a:rPr lang="en-US" sz="3600" dirty="0">
                <a:solidFill>
                  <a:schemeClr val="accent1">
                    <a:lumMod val="60000"/>
                    <a:lumOff val="40000"/>
                  </a:schemeClr>
                </a:solidFill>
              </a:rPr>
              <a:t>Isaiah 28:13-15</a:t>
            </a:r>
            <a:endParaRPr lang="en-US" sz="36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728307" y="744718"/>
            <a:ext cx="7281442" cy="5703215"/>
          </a:xfrm>
        </p:spPr>
        <p:txBody>
          <a:bodyPr>
            <a:normAutofit fontScale="92500" lnSpcReduction="20000"/>
          </a:bodyPr>
          <a:lstStyle/>
          <a:p>
            <a:pPr marL="0" indent="0">
              <a:buNone/>
            </a:pPr>
            <a:r>
              <a:rPr lang="en-US" sz="3600" dirty="0"/>
              <a:t>13 But the word of the Lord was unto them precept upon precept, precept upon precept; line upon line, line upon line; here a little, and there a little; that they might go, and fall backward, and be broken, and snared, and taken.</a:t>
            </a:r>
          </a:p>
          <a:p>
            <a:pPr marL="0" indent="0">
              <a:buNone/>
            </a:pPr>
            <a:r>
              <a:rPr lang="en-US" sz="3600" dirty="0"/>
              <a:t>14 Wherefore hear the word of the Lord, ye scornful men, that rule this people which is in Jerusalem.</a:t>
            </a:r>
          </a:p>
        </p:txBody>
      </p:sp>
      <p:pic>
        <p:nvPicPr>
          <p:cNvPr id="34824" name="Picture 8" descr="video thumbnail">
            <a:extLst>
              <a:ext uri="{FF2B5EF4-FFF2-40B4-BE49-F238E27FC236}">
                <a16:creationId xmlns:a16="http://schemas.microsoft.com/office/drawing/2014/main" id="{F64DE8E1-4DD5-63D6-6646-1D60A0A27F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961" r="29671"/>
          <a:stretch/>
        </p:blipFill>
        <p:spPr bwMode="auto">
          <a:xfrm>
            <a:off x="0" y="0"/>
            <a:ext cx="4728307" cy="6932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533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728307" y="202677"/>
            <a:ext cx="7463692" cy="542041"/>
          </a:xfrm>
        </p:spPr>
        <p:txBody>
          <a:bodyPr>
            <a:noAutofit/>
          </a:bodyPr>
          <a:lstStyle/>
          <a:p>
            <a:pPr algn="l"/>
            <a:r>
              <a:rPr lang="en-US" sz="3600" dirty="0">
                <a:solidFill>
                  <a:schemeClr val="accent1">
                    <a:lumMod val="60000"/>
                    <a:lumOff val="40000"/>
                  </a:schemeClr>
                </a:solidFill>
              </a:rPr>
              <a:t>Isaiah 28:13-15</a:t>
            </a:r>
            <a:endParaRPr lang="en-US" sz="36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728307" y="744718"/>
            <a:ext cx="7281442" cy="5703215"/>
          </a:xfrm>
        </p:spPr>
        <p:txBody>
          <a:bodyPr>
            <a:normAutofit fontScale="92500" lnSpcReduction="20000"/>
          </a:bodyPr>
          <a:lstStyle/>
          <a:p>
            <a:pPr marL="0" indent="0">
              <a:buNone/>
            </a:pPr>
            <a:r>
              <a:rPr lang="en-US" sz="3600" dirty="0"/>
              <a:t>13 But the word of the Lord was unto them precept upon precept, precept upon precept; line upon line, line upon line; here a little, and there a little; that they might go, and fall backward, and be broken, and snared, and taken.</a:t>
            </a:r>
          </a:p>
          <a:p>
            <a:pPr marL="0" indent="0">
              <a:buNone/>
            </a:pPr>
            <a:r>
              <a:rPr lang="en-US" sz="3600" dirty="0"/>
              <a:t>14 Wherefore hear the word of the Lord, ye scornful men, that rule this people which is in Jerusalem.</a:t>
            </a:r>
          </a:p>
        </p:txBody>
      </p:sp>
      <p:pic>
        <p:nvPicPr>
          <p:cNvPr id="34824" name="Picture 8" descr="video thumbnail">
            <a:extLst>
              <a:ext uri="{FF2B5EF4-FFF2-40B4-BE49-F238E27FC236}">
                <a16:creationId xmlns:a16="http://schemas.microsoft.com/office/drawing/2014/main" id="{F64DE8E1-4DD5-63D6-6646-1D60A0A27F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961" r="29671"/>
          <a:stretch/>
        </p:blipFill>
        <p:spPr bwMode="auto">
          <a:xfrm>
            <a:off x="0" y="0"/>
            <a:ext cx="4728307" cy="6932246"/>
          </a:xfrm>
          <a:prstGeom prst="rect">
            <a:avLst/>
          </a:prstGeom>
          <a:noFill/>
          <a:extLst>
            <a:ext uri="{909E8E84-426E-40DD-AFC4-6F175D3DCCD1}">
              <a14:hiddenFill xmlns:a14="http://schemas.microsoft.com/office/drawing/2010/main">
                <a:solidFill>
                  <a:srgbClr val="FFFFFF"/>
                </a:solidFill>
              </a14:hiddenFill>
            </a:ext>
          </a:extLst>
        </p:spPr>
      </p:pic>
      <p:sp>
        <p:nvSpPr>
          <p:cNvPr id="4" name="Scroll: Horizontal 3">
            <a:extLst>
              <a:ext uri="{FF2B5EF4-FFF2-40B4-BE49-F238E27FC236}">
                <a16:creationId xmlns:a16="http://schemas.microsoft.com/office/drawing/2014/main" id="{E6C04806-926A-0800-D299-8F947F05C73E}"/>
              </a:ext>
            </a:extLst>
          </p:cNvPr>
          <p:cNvSpPr/>
          <p:nvPr/>
        </p:nvSpPr>
        <p:spPr>
          <a:xfrm rot="21366786">
            <a:off x="364306" y="503687"/>
            <a:ext cx="11173138" cy="5326929"/>
          </a:xfrm>
          <a:prstGeom prst="horizontalScroll">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2">
                    <a:lumMod val="50000"/>
                  </a:schemeClr>
                </a:solidFill>
              </a:rPr>
              <a:t>The leaders of God’s people scorned His instruction and scoffed at the warnings given them. Isaiah was addressing the very men who in their worldly wisdom had derided his teachings and persisted in advocating a policy that would result in national rain. In words of bitter reproach these leaders are now taken to task and told in unmistakable language of the fate that awaits them.  </a:t>
            </a:r>
          </a:p>
        </p:txBody>
      </p:sp>
    </p:spTree>
    <p:extLst>
      <p:ext uri="{BB962C8B-B14F-4D97-AF65-F5344CB8AC3E}">
        <p14:creationId xmlns:p14="http://schemas.microsoft.com/office/powerpoint/2010/main" val="33372878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20" y="169684"/>
            <a:ext cx="8078770" cy="914400"/>
          </a:xfrm>
        </p:spPr>
        <p:txBody>
          <a:bodyPr>
            <a:normAutofit/>
          </a:bodyPr>
          <a:lstStyle/>
          <a:p>
            <a:pPr algn="l"/>
            <a:r>
              <a:rPr lang="en-US" sz="4000" dirty="0">
                <a:solidFill>
                  <a:schemeClr val="accent1">
                    <a:lumMod val="60000"/>
                    <a:lumOff val="40000"/>
                  </a:schemeClr>
                </a:solidFill>
              </a:rPr>
              <a:t>Isaiah 28:11-15</a:t>
            </a:r>
            <a:endParaRPr lang="en-US" sz="40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fontScale="85000" lnSpcReduction="10000"/>
          </a:bodyPr>
          <a:lstStyle/>
          <a:p>
            <a:pPr marL="0" indent="0">
              <a:buNone/>
            </a:pPr>
            <a:r>
              <a:rPr lang="en-US" sz="4000" dirty="0"/>
              <a:t>15 Because ye have said, We have made a covenant with death, and with hell are we at agreement; when the overflowing scourge shall pass through, it shall not come unto us: for we have made lies our refuge, and under falsehood have we hid ourselves:</a:t>
            </a:r>
          </a:p>
        </p:txBody>
      </p:sp>
      <p:pic>
        <p:nvPicPr>
          <p:cNvPr id="36866" name="Picture 2" descr="Gibbs Wright Litigation Lawyers">
            <a:extLst>
              <a:ext uri="{FF2B5EF4-FFF2-40B4-BE49-F238E27FC236}">
                <a16:creationId xmlns:a16="http://schemas.microsoft.com/office/drawing/2014/main" id="{439EA0A9-6A7B-2034-8951-4A920CBA74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445" r="14547"/>
          <a:stretch/>
        </p:blipFill>
        <p:spPr bwMode="auto">
          <a:xfrm>
            <a:off x="6979944" y="0"/>
            <a:ext cx="5212056" cy="693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6881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20" y="169684"/>
            <a:ext cx="8078770" cy="914400"/>
          </a:xfrm>
        </p:spPr>
        <p:txBody>
          <a:bodyPr>
            <a:normAutofit/>
          </a:bodyPr>
          <a:lstStyle/>
          <a:p>
            <a:pPr algn="l"/>
            <a:r>
              <a:rPr lang="en-US" sz="4000" dirty="0">
                <a:solidFill>
                  <a:schemeClr val="accent1">
                    <a:lumMod val="60000"/>
                    <a:lumOff val="40000"/>
                  </a:schemeClr>
                </a:solidFill>
              </a:rPr>
              <a:t>Isaiah 28:11-15</a:t>
            </a:r>
            <a:endParaRPr lang="en-US" sz="40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fontScale="85000" lnSpcReduction="10000"/>
          </a:bodyPr>
          <a:lstStyle/>
          <a:p>
            <a:pPr marL="0" indent="0">
              <a:buNone/>
            </a:pPr>
            <a:r>
              <a:rPr lang="en-US" sz="4000" dirty="0"/>
              <a:t>15 Because ye have said, We have made a covenant with death, and with hell are we at agreement; when the overflowing scourge shall pass through, it shall not come unto us: for we have made lies our refuge, and under falsehood have we hid ourselves:</a:t>
            </a:r>
          </a:p>
        </p:txBody>
      </p:sp>
      <p:pic>
        <p:nvPicPr>
          <p:cNvPr id="36866" name="Picture 2" descr="Gibbs Wright Litigation Lawyers">
            <a:extLst>
              <a:ext uri="{FF2B5EF4-FFF2-40B4-BE49-F238E27FC236}">
                <a16:creationId xmlns:a16="http://schemas.microsoft.com/office/drawing/2014/main" id="{439EA0A9-6A7B-2034-8951-4A920CBA74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445" r="14547"/>
          <a:stretch/>
        </p:blipFill>
        <p:spPr bwMode="auto">
          <a:xfrm>
            <a:off x="6979944" y="0"/>
            <a:ext cx="5212056" cy="6935650"/>
          </a:xfrm>
          <a:prstGeom prst="rect">
            <a:avLst/>
          </a:prstGeom>
          <a:noFill/>
          <a:extLst>
            <a:ext uri="{909E8E84-426E-40DD-AFC4-6F175D3DCCD1}">
              <a14:hiddenFill xmlns:a14="http://schemas.microsoft.com/office/drawing/2010/main">
                <a:solidFill>
                  <a:srgbClr val="FFFFFF"/>
                </a:solidFill>
              </a14:hiddenFill>
            </a:ext>
          </a:extLst>
        </p:spPr>
      </p:pic>
      <p:sp>
        <p:nvSpPr>
          <p:cNvPr id="4" name="Scroll: Horizontal 3">
            <a:extLst>
              <a:ext uri="{FF2B5EF4-FFF2-40B4-BE49-F238E27FC236}">
                <a16:creationId xmlns:a16="http://schemas.microsoft.com/office/drawing/2014/main" id="{68CDAD8E-8857-3A9D-F815-E66823BE5DF7}"/>
              </a:ext>
            </a:extLst>
          </p:cNvPr>
          <p:cNvSpPr/>
          <p:nvPr/>
        </p:nvSpPr>
        <p:spPr>
          <a:xfrm rot="949909">
            <a:off x="504147" y="706887"/>
            <a:ext cx="11173138" cy="5326929"/>
          </a:xfrm>
          <a:prstGeom prst="horizontalScroll">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2">
                    <a:lumMod val="50000"/>
                  </a:schemeClr>
                </a:solidFill>
              </a:rPr>
              <a:t>The scoffers of v. 14 are speaking, and this is their scornful reply to the solemn message of warning. Isaiah had warned that these men would “fall backward, and be broken, and snared, and taken” (v. 13). But the scoffers only laughed and expressed unconcern. Death, they say, has agreed to let them live on in spite of the decrees of Heaven. “We will not surely die for our misdeeds!”  That’s Satan’s lie.   </a:t>
            </a:r>
          </a:p>
        </p:txBody>
      </p:sp>
    </p:spTree>
    <p:extLst>
      <p:ext uri="{BB962C8B-B14F-4D97-AF65-F5344CB8AC3E}">
        <p14:creationId xmlns:p14="http://schemas.microsoft.com/office/powerpoint/2010/main" val="2558752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FEFCA-73E7-DFAB-17C1-42DD33EBFB6D}"/>
              </a:ext>
            </a:extLst>
          </p:cNvPr>
          <p:cNvSpPr>
            <a:spLocks noGrp="1"/>
          </p:cNvSpPr>
          <p:nvPr>
            <p:ph type="title"/>
          </p:nvPr>
        </p:nvSpPr>
        <p:spPr>
          <a:xfrm>
            <a:off x="593969" y="312615"/>
            <a:ext cx="11121292" cy="648677"/>
          </a:xfrm>
        </p:spPr>
        <p:txBody>
          <a:bodyPr>
            <a:normAutofit/>
          </a:bodyPr>
          <a:lstStyle/>
          <a:p>
            <a:r>
              <a:rPr lang="en-US" dirty="0"/>
              <a:t>Isaiah 28:15</a:t>
            </a:r>
          </a:p>
        </p:txBody>
      </p:sp>
      <p:sp>
        <p:nvSpPr>
          <p:cNvPr id="3" name="Content Placeholder 2">
            <a:extLst>
              <a:ext uri="{FF2B5EF4-FFF2-40B4-BE49-F238E27FC236}">
                <a16:creationId xmlns:a16="http://schemas.microsoft.com/office/drawing/2014/main" id="{9BE2599A-3B1C-5470-05B0-8DECC76EA631}"/>
              </a:ext>
            </a:extLst>
          </p:cNvPr>
          <p:cNvSpPr>
            <a:spLocks noGrp="1"/>
          </p:cNvSpPr>
          <p:nvPr>
            <p:ph sz="half" idx="1"/>
          </p:nvPr>
        </p:nvSpPr>
        <p:spPr>
          <a:xfrm>
            <a:off x="6258170" y="961292"/>
            <a:ext cx="5457091" cy="5493069"/>
          </a:xfrm>
          <a:blipFill>
            <a:blip r:embed="rId2"/>
            <a:tile tx="0" ty="0" sx="100000" sy="100000" flip="none" algn="tl"/>
          </a:blipFill>
        </p:spPr>
        <p:txBody>
          <a:bodyPr>
            <a:noAutofit/>
          </a:bodyPr>
          <a:lstStyle/>
          <a:p>
            <a:pPr marL="0" indent="0" algn="ctr">
              <a:buNone/>
            </a:pPr>
            <a:r>
              <a:rPr lang="en-US" sz="3000" dirty="0" err="1">
                <a:solidFill>
                  <a:schemeClr val="bg2">
                    <a:lumMod val="50000"/>
                  </a:schemeClr>
                </a:solidFill>
              </a:rPr>
              <a:t>She’ol</a:t>
            </a:r>
            <a:r>
              <a:rPr lang="en-US" sz="3000" dirty="0">
                <a:solidFill>
                  <a:schemeClr val="bg2">
                    <a:lumMod val="50000"/>
                  </a:schemeClr>
                </a:solidFill>
              </a:rPr>
              <a:t> (here translated “hell”) is figuratively presented as a foreign nation with which the “scornful men” had made a treaty. “Death” is its king.  So vile and reprobate were these leaders of the professed people of God that they openly scorned truth and righteousness. </a:t>
            </a:r>
          </a:p>
        </p:txBody>
      </p:sp>
      <p:sp>
        <p:nvSpPr>
          <p:cNvPr id="4" name="Content Placeholder 3">
            <a:extLst>
              <a:ext uri="{FF2B5EF4-FFF2-40B4-BE49-F238E27FC236}">
                <a16:creationId xmlns:a16="http://schemas.microsoft.com/office/drawing/2014/main" id="{213CE895-3685-1738-7805-A925AC7AEBDB}"/>
              </a:ext>
            </a:extLst>
          </p:cNvPr>
          <p:cNvSpPr>
            <a:spLocks noGrp="1"/>
          </p:cNvSpPr>
          <p:nvPr>
            <p:ph sz="half" idx="2"/>
          </p:nvPr>
        </p:nvSpPr>
        <p:spPr>
          <a:xfrm>
            <a:off x="655140" y="961292"/>
            <a:ext cx="5541859" cy="5493069"/>
          </a:xfrm>
        </p:spPr>
        <p:txBody>
          <a:bodyPr>
            <a:noAutofit/>
          </a:bodyPr>
          <a:lstStyle/>
          <a:p>
            <a:pPr marL="0" indent="0">
              <a:buNone/>
            </a:pPr>
            <a:r>
              <a:rPr lang="en-US" sz="3000" dirty="0">
                <a:solidFill>
                  <a:schemeClr val="accent1">
                    <a:lumMod val="40000"/>
                    <a:lumOff val="60000"/>
                  </a:schemeClr>
                </a:solidFill>
              </a:rPr>
              <a:t>15 Because ye have said, We have made a covenant with death, and with hell are we at agreement; when the overflowing scourge shall pass through, it shall not come unto us: for we have made lies our refuge, and under falsehood have we hid ourselves:</a:t>
            </a:r>
          </a:p>
        </p:txBody>
      </p:sp>
    </p:spTree>
    <p:extLst>
      <p:ext uri="{BB962C8B-B14F-4D97-AF65-F5344CB8AC3E}">
        <p14:creationId xmlns:p14="http://schemas.microsoft.com/office/powerpoint/2010/main" val="28547026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FEFCA-73E7-DFAB-17C1-42DD33EBFB6D}"/>
              </a:ext>
            </a:extLst>
          </p:cNvPr>
          <p:cNvSpPr>
            <a:spLocks noGrp="1"/>
          </p:cNvSpPr>
          <p:nvPr>
            <p:ph type="title"/>
          </p:nvPr>
        </p:nvSpPr>
        <p:spPr>
          <a:xfrm>
            <a:off x="593969" y="312615"/>
            <a:ext cx="11121292" cy="648677"/>
          </a:xfrm>
        </p:spPr>
        <p:txBody>
          <a:bodyPr>
            <a:normAutofit/>
          </a:bodyPr>
          <a:lstStyle/>
          <a:p>
            <a:r>
              <a:rPr lang="en-US" dirty="0"/>
              <a:t>Isaiah 28:15</a:t>
            </a:r>
          </a:p>
        </p:txBody>
      </p:sp>
      <p:sp>
        <p:nvSpPr>
          <p:cNvPr id="3" name="Content Placeholder 2">
            <a:extLst>
              <a:ext uri="{FF2B5EF4-FFF2-40B4-BE49-F238E27FC236}">
                <a16:creationId xmlns:a16="http://schemas.microsoft.com/office/drawing/2014/main" id="{9BE2599A-3B1C-5470-05B0-8DECC76EA631}"/>
              </a:ext>
            </a:extLst>
          </p:cNvPr>
          <p:cNvSpPr>
            <a:spLocks noGrp="1"/>
          </p:cNvSpPr>
          <p:nvPr>
            <p:ph sz="half" idx="1"/>
          </p:nvPr>
        </p:nvSpPr>
        <p:spPr>
          <a:xfrm>
            <a:off x="562708" y="961292"/>
            <a:ext cx="5457091" cy="5493069"/>
          </a:xfrm>
          <a:blipFill>
            <a:blip r:embed="rId2"/>
            <a:tile tx="0" ty="0" sx="100000" sy="100000" flip="none" algn="tl"/>
          </a:blipFill>
        </p:spPr>
        <p:txBody>
          <a:bodyPr>
            <a:noAutofit/>
          </a:bodyPr>
          <a:lstStyle/>
          <a:p>
            <a:pPr marL="0" indent="0">
              <a:buNone/>
            </a:pPr>
            <a:r>
              <a:rPr lang="en-US" sz="3000" dirty="0">
                <a:solidFill>
                  <a:srgbClr val="4C0A54"/>
                </a:solidFill>
              </a:rPr>
              <a:t>Wicked king Ahaz, the father of Hezekiah, made a league with Assyria and openly accepted the Assyrian gods and worship; in fact he replaced the altar of the Lord in Jerusalem with a heathen altar (2 Kings 16:7-18). By serving the devil they hoped to escape his scourges.</a:t>
            </a:r>
          </a:p>
        </p:txBody>
      </p:sp>
      <p:sp>
        <p:nvSpPr>
          <p:cNvPr id="4" name="Content Placeholder 3">
            <a:extLst>
              <a:ext uri="{FF2B5EF4-FFF2-40B4-BE49-F238E27FC236}">
                <a16:creationId xmlns:a16="http://schemas.microsoft.com/office/drawing/2014/main" id="{213CE895-3685-1738-7805-A925AC7AEBDB}"/>
              </a:ext>
            </a:extLst>
          </p:cNvPr>
          <p:cNvSpPr>
            <a:spLocks noGrp="1"/>
          </p:cNvSpPr>
          <p:nvPr>
            <p:ph sz="half" idx="2"/>
          </p:nvPr>
        </p:nvSpPr>
        <p:spPr>
          <a:xfrm>
            <a:off x="6173402" y="961292"/>
            <a:ext cx="5541859" cy="5493069"/>
          </a:xfrm>
        </p:spPr>
        <p:txBody>
          <a:bodyPr>
            <a:noAutofit/>
          </a:bodyPr>
          <a:lstStyle/>
          <a:p>
            <a:pPr marL="0" indent="0">
              <a:buNone/>
            </a:pPr>
            <a:r>
              <a:rPr lang="en-US" sz="3000" dirty="0">
                <a:solidFill>
                  <a:schemeClr val="accent1">
                    <a:lumMod val="40000"/>
                    <a:lumOff val="60000"/>
                  </a:schemeClr>
                </a:solidFill>
              </a:rPr>
              <a:t>15 Because ye have said, We have made a covenant with death, and with hell are we at agreement; when the overflowing scourge shall pass through, it shall not come unto us: for we have made lies our refuge, and under falsehood have we hid ourselves:</a:t>
            </a:r>
          </a:p>
        </p:txBody>
      </p:sp>
    </p:spTree>
    <p:extLst>
      <p:ext uri="{BB962C8B-B14F-4D97-AF65-F5344CB8AC3E}">
        <p14:creationId xmlns:p14="http://schemas.microsoft.com/office/powerpoint/2010/main" val="41986605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FEFCA-73E7-DFAB-17C1-42DD33EBFB6D}"/>
              </a:ext>
            </a:extLst>
          </p:cNvPr>
          <p:cNvSpPr>
            <a:spLocks noGrp="1"/>
          </p:cNvSpPr>
          <p:nvPr>
            <p:ph type="title"/>
          </p:nvPr>
        </p:nvSpPr>
        <p:spPr>
          <a:xfrm>
            <a:off x="593969" y="312615"/>
            <a:ext cx="11121292" cy="648677"/>
          </a:xfrm>
        </p:spPr>
        <p:txBody>
          <a:bodyPr>
            <a:normAutofit/>
          </a:bodyPr>
          <a:lstStyle/>
          <a:p>
            <a:r>
              <a:rPr lang="en-US" dirty="0"/>
              <a:t>Isaiah 28:15</a:t>
            </a:r>
          </a:p>
        </p:txBody>
      </p:sp>
      <p:sp>
        <p:nvSpPr>
          <p:cNvPr id="3" name="Content Placeholder 2">
            <a:extLst>
              <a:ext uri="{FF2B5EF4-FFF2-40B4-BE49-F238E27FC236}">
                <a16:creationId xmlns:a16="http://schemas.microsoft.com/office/drawing/2014/main" id="{9BE2599A-3B1C-5470-05B0-8DECC76EA631}"/>
              </a:ext>
            </a:extLst>
          </p:cNvPr>
          <p:cNvSpPr>
            <a:spLocks noGrp="1"/>
          </p:cNvSpPr>
          <p:nvPr>
            <p:ph sz="half" idx="1"/>
          </p:nvPr>
        </p:nvSpPr>
        <p:spPr>
          <a:xfrm>
            <a:off x="6258170" y="1250463"/>
            <a:ext cx="5457091" cy="4267200"/>
          </a:xfrm>
          <a:blipFill>
            <a:blip r:embed="rId2"/>
            <a:tile tx="0" ty="0" sx="100000" sy="100000" flip="none" algn="tl"/>
          </a:blipFill>
        </p:spPr>
        <p:txBody>
          <a:bodyPr>
            <a:noAutofit/>
          </a:bodyPr>
          <a:lstStyle/>
          <a:p>
            <a:pPr marL="0" indent="0" algn="ctr">
              <a:buNone/>
            </a:pPr>
            <a:r>
              <a:rPr lang="en-US" sz="3000" dirty="0">
                <a:solidFill>
                  <a:schemeClr val="bg2">
                    <a:lumMod val="50000"/>
                  </a:schemeClr>
                </a:solidFill>
              </a:rPr>
              <a:t>These scoffers speak of their own beliefs and policies as “lies.” They know that they are speaking falsehoods, but for reasons of their own they would rather deal in falsehood than in truth.</a:t>
            </a:r>
          </a:p>
        </p:txBody>
      </p:sp>
      <p:sp>
        <p:nvSpPr>
          <p:cNvPr id="4" name="Content Placeholder 3">
            <a:extLst>
              <a:ext uri="{FF2B5EF4-FFF2-40B4-BE49-F238E27FC236}">
                <a16:creationId xmlns:a16="http://schemas.microsoft.com/office/drawing/2014/main" id="{213CE895-3685-1738-7805-A925AC7AEBDB}"/>
              </a:ext>
            </a:extLst>
          </p:cNvPr>
          <p:cNvSpPr>
            <a:spLocks noGrp="1"/>
          </p:cNvSpPr>
          <p:nvPr>
            <p:ph sz="half" idx="2"/>
          </p:nvPr>
        </p:nvSpPr>
        <p:spPr>
          <a:xfrm>
            <a:off x="655140" y="961292"/>
            <a:ext cx="5541859" cy="5493069"/>
          </a:xfrm>
        </p:spPr>
        <p:txBody>
          <a:bodyPr>
            <a:noAutofit/>
          </a:bodyPr>
          <a:lstStyle/>
          <a:p>
            <a:pPr marL="0" indent="0">
              <a:buNone/>
            </a:pPr>
            <a:r>
              <a:rPr lang="en-US" sz="3000" dirty="0">
                <a:solidFill>
                  <a:schemeClr val="accent1">
                    <a:lumMod val="40000"/>
                    <a:lumOff val="60000"/>
                  </a:schemeClr>
                </a:solidFill>
              </a:rPr>
              <a:t>15 Because ye have said, We have made a covenant with death, and with hell are we at agreement; when the overflowing scourge shall pass through, it shall not come unto us: for we have made lies our refuge, and under falsehood have we hid ourselves:</a:t>
            </a:r>
          </a:p>
        </p:txBody>
      </p:sp>
    </p:spTree>
    <p:extLst>
      <p:ext uri="{BB962C8B-B14F-4D97-AF65-F5344CB8AC3E}">
        <p14:creationId xmlns:p14="http://schemas.microsoft.com/office/powerpoint/2010/main" val="14156930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519950" y="96323"/>
            <a:ext cx="7698155" cy="627487"/>
          </a:xfrm>
        </p:spPr>
        <p:txBody>
          <a:bodyPr>
            <a:noAutofit/>
          </a:bodyPr>
          <a:lstStyle/>
          <a:p>
            <a:pPr algn="l"/>
            <a:r>
              <a:rPr lang="en-US" sz="3200" dirty="0">
                <a:solidFill>
                  <a:schemeClr val="accent1">
                    <a:lumMod val="60000"/>
                    <a:lumOff val="40000"/>
                  </a:schemeClr>
                </a:solidFill>
              </a:rPr>
              <a:t>The Great Controversy P. 560</a:t>
            </a:r>
            <a:endParaRPr lang="en-US" sz="32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728307" y="744718"/>
            <a:ext cx="7281442" cy="5703215"/>
          </a:xfrm>
        </p:spPr>
        <p:txBody>
          <a:bodyPr>
            <a:normAutofit lnSpcReduction="10000"/>
          </a:bodyPr>
          <a:lstStyle/>
          <a:p>
            <a:pPr marL="0" indent="0">
              <a:buNone/>
            </a:pPr>
            <a:r>
              <a:rPr lang="en-US" sz="3600" dirty="0"/>
              <a:t>In the class here described are included those who in their stubborn impenitence comfort themselves with the assurance that there is to be no punishment for the sinner; that all mankind, it matters not how corrupt, are to be exalted to heaven, to become as the angels of God. </a:t>
            </a:r>
          </a:p>
        </p:txBody>
      </p:sp>
      <p:pic>
        <p:nvPicPr>
          <p:cNvPr id="37890" name="Picture 2" descr="Rising Crime: The Consequence of No Consequences - PA TIMES Online | PA  TIMES Online">
            <a:extLst>
              <a:ext uri="{FF2B5EF4-FFF2-40B4-BE49-F238E27FC236}">
                <a16:creationId xmlns:a16="http://schemas.microsoft.com/office/drawing/2014/main" id="{DB661A12-99A5-0DFB-6678-C39B9D4FE2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228" r="16292"/>
          <a:stretch/>
        </p:blipFill>
        <p:spPr bwMode="auto">
          <a:xfrm>
            <a:off x="0" y="0"/>
            <a:ext cx="36497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297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20" y="169684"/>
            <a:ext cx="8078770" cy="914400"/>
          </a:xfrm>
        </p:spPr>
        <p:txBody>
          <a:bodyPr>
            <a:noAutofit/>
          </a:bodyPr>
          <a:lstStyle/>
          <a:p>
            <a:pPr algn="l"/>
            <a:r>
              <a:rPr lang="en-US" sz="2800" dirty="0">
                <a:solidFill>
                  <a:schemeClr val="accent1">
                    <a:lumMod val="60000"/>
                    <a:lumOff val="40000"/>
                  </a:schemeClr>
                </a:solidFill>
              </a:rPr>
              <a:t>The Great Controversy P. 560</a:t>
            </a:r>
            <a:endParaRPr lang="en-US" sz="28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6504493" cy="5524108"/>
          </a:xfrm>
        </p:spPr>
        <p:txBody>
          <a:bodyPr>
            <a:normAutofit fontScale="85000" lnSpcReduction="20000"/>
          </a:bodyPr>
          <a:lstStyle/>
          <a:p>
            <a:pPr marL="0" indent="0">
              <a:buNone/>
            </a:pPr>
            <a:r>
              <a:rPr lang="en-US" sz="4000" dirty="0"/>
              <a:t>But still more emphatically are those making a covenant with death and an agreement with hell, who renounce the truths which Heaven has provided as a defense for the righteous in the day of trouble, and accept the refuge of lies offered by Satan in its stead—the delusive pretensions of spiritualism.</a:t>
            </a:r>
          </a:p>
        </p:txBody>
      </p:sp>
      <p:pic>
        <p:nvPicPr>
          <p:cNvPr id="39938" name="Picture 2" descr="Sign agreement stock photo. Image of ...">
            <a:extLst>
              <a:ext uri="{FF2B5EF4-FFF2-40B4-BE49-F238E27FC236}">
                <a16:creationId xmlns:a16="http://schemas.microsoft.com/office/drawing/2014/main" id="{D8958029-B364-2353-89BC-7773F8F541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45" r="11798" b="9894"/>
          <a:stretch/>
        </p:blipFill>
        <p:spPr bwMode="auto">
          <a:xfrm>
            <a:off x="7299569" y="0"/>
            <a:ext cx="4892431" cy="679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219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449454" y="202677"/>
            <a:ext cx="6818102" cy="914400"/>
          </a:xfrm>
        </p:spPr>
        <p:txBody>
          <a:bodyPr/>
          <a:lstStyle/>
          <a:p>
            <a:pPr algn="l"/>
            <a:r>
              <a:rPr lang="en-US" dirty="0">
                <a:solidFill>
                  <a:schemeClr val="bg2">
                    <a:lumMod val="40000"/>
                    <a:lumOff val="60000"/>
                  </a:schemeClr>
                </a:solidFill>
              </a:rPr>
              <a:t>2 Thessalonians 2:5-12 </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449453" y="961534"/>
            <a:ext cx="7286918" cy="5486399"/>
          </a:xfrm>
        </p:spPr>
        <p:txBody>
          <a:bodyPr>
            <a:normAutofit fontScale="92500" lnSpcReduction="20000"/>
          </a:bodyPr>
          <a:lstStyle/>
          <a:p>
            <a:r>
              <a:rPr lang="en-US" sz="3600" dirty="0"/>
              <a:t>5 Remember ye not, that, when I was yet with you, I told you these things?</a:t>
            </a:r>
          </a:p>
          <a:p>
            <a:r>
              <a:rPr lang="en-US" sz="3600" dirty="0"/>
              <a:t>6 And now ye know what </a:t>
            </a:r>
            <a:r>
              <a:rPr lang="en-US" sz="3600" dirty="0" err="1"/>
              <a:t>withholdeth</a:t>
            </a:r>
            <a:r>
              <a:rPr lang="en-US" sz="3600" dirty="0"/>
              <a:t> that he might be revealed in his time.</a:t>
            </a:r>
          </a:p>
          <a:p>
            <a:r>
              <a:rPr lang="en-US" sz="3600" dirty="0"/>
              <a:t>7 For the mystery of iniquity doth already work: only he who now </a:t>
            </a:r>
            <a:r>
              <a:rPr lang="en-US" sz="3600" dirty="0" err="1"/>
              <a:t>letteth</a:t>
            </a:r>
            <a:r>
              <a:rPr lang="en-US" sz="3600" dirty="0"/>
              <a:t> will let, until he be taken out of the way.</a:t>
            </a:r>
          </a:p>
        </p:txBody>
      </p:sp>
      <p:pic>
        <p:nvPicPr>
          <p:cNvPr id="2050" name="Picture 2" descr="Monday: The Little Horn | Sabbath School Net">
            <a:extLst>
              <a:ext uri="{FF2B5EF4-FFF2-40B4-BE49-F238E27FC236}">
                <a16:creationId xmlns:a16="http://schemas.microsoft.com/office/drawing/2014/main" id="{C1B20130-53FD-A52F-7FF1-06FF966DD4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207" r="19133"/>
          <a:stretch/>
        </p:blipFill>
        <p:spPr bwMode="auto">
          <a:xfrm>
            <a:off x="0" y="0"/>
            <a:ext cx="44494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3635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868615" y="96323"/>
            <a:ext cx="8349490" cy="627487"/>
          </a:xfrm>
        </p:spPr>
        <p:txBody>
          <a:bodyPr>
            <a:noAutofit/>
          </a:bodyPr>
          <a:lstStyle/>
          <a:p>
            <a:pPr algn="l"/>
            <a:r>
              <a:rPr lang="en-US" sz="2800" dirty="0">
                <a:solidFill>
                  <a:schemeClr val="accent1">
                    <a:lumMod val="60000"/>
                    <a:lumOff val="40000"/>
                  </a:schemeClr>
                </a:solidFill>
              </a:rPr>
              <a:t>The Great Controversy P. 561</a:t>
            </a:r>
            <a:endParaRPr lang="en-US" sz="28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868615" y="744718"/>
            <a:ext cx="8141134" cy="5703215"/>
          </a:xfrm>
        </p:spPr>
        <p:txBody>
          <a:bodyPr>
            <a:normAutofit/>
          </a:bodyPr>
          <a:lstStyle/>
          <a:p>
            <a:pPr marL="0" indent="0">
              <a:buNone/>
            </a:pPr>
            <a:r>
              <a:rPr lang="en-US" sz="2800" dirty="0"/>
              <a:t>Marvelous beyond expression is the blindness of the people of this generation. Thousands reject the word of God as unworthy of belief and with eager confidence receive the deceptions of Satan. Skeptics and scoffers denounce the bigotry of those who contend for the faith of prophets and apostles, and they divert themselves by holding up to ridicule the solemn declarations of the Scriptures concerning Christ and the plan of salvation, and the retribution to be visited upon the rejecters of the truth. </a:t>
            </a:r>
          </a:p>
        </p:txBody>
      </p:sp>
      <p:pic>
        <p:nvPicPr>
          <p:cNvPr id="40964" name="Picture 4" descr="What is 'the Word of God'? | Psephizo">
            <a:extLst>
              <a:ext uri="{FF2B5EF4-FFF2-40B4-BE49-F238E27FC236}">
                <a16:creationId xmlns:a16="http://schemas.microsoft.com/office/drawing/2014/main" id="{B09DDB7C-6E35-A55D-67D1-9067CB2348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782" r="37703"/>
          <a:stretch/>
        </p:blipFill>
        <p:spPr bwMode="auto">
          <a:xfrm>
            <a:off x="0" y="0"/>
            <a:ext cx="37357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5289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20" y="169684"/>
            <a:ext cx="8078770" cy="914400"/>
          </a:xfrm>
        </p:spPr>
        <p:txBody>
          <a:bodyPr>
            <a:noAutofit/>
          </a:bodyPr>
          <a:lstStyle/>
          <a:p>
            <a:pPr algn="l"/>
            <a:r>
              <a:rPr lang="en-US" sz="2400" dirty="0">
                <a:solidFill>
                  <a:schemeClr val="accent1">
                    <a:lumMod val="60000"/>
                    <a:lumOff val="40000"/>
                  </a:schemeClr>
                </a:solidFill>
              </a:rPr>
              <a:t>The Great Controversy P. 561</a:t>
            </a:r>
            <a:endParaRPr lang="en-US" sz="24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8910826" cy="5524108"/>
          </a:xfrm>
        </p:spPr>
        <p:txBody>
          <a:bodyPr>
            <a:normAutofit/>
          </a:bodyPr>
          <a:lstStyle/>
          <a:p>
            <a:pPr marL="0" indent="0">
              <a:buNone/>
            </a:pPr>
            <a:r>
              <a:rPr lang="en-US" sz="3200" dirty="0"/>
              <a:t>They affect great pity for minds so narrow, weak, and superstitious as to acknowledge the claims of God and obey the requirements of His law. They manifest as much assurance as if, indeed, they had made a covenant with death and an agreement with hell—as if they had erected an impassable, impenetrable barrier between themselves and the vengeance of God. Nothing can arouse their fears. </a:t>
            </a:r>
          </a:p>
        </p:txBody>
      </p:sp>
      <p:pic>
        <p:nvPicPr>
          <p:cNvPr id="41986" name="Picture 2" descr="What Does It Mean to Transgress Against God's Law?">
            <a:extLst>
              <a:ext uri="{FF2B5EF4-FFF2-40B4-BE49-F238E27FC236}">
                <a16:creationId xmlns:a16="http://schemas.microsoft.com/office/drawing/2014/main" id="{24B300E5-9103-D23C-1C28-8410CB371E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77" r="26571"/>
          <a:stretch/>
        </p:blipFill>
        <p:spPr bwMode="auto">
          <a:xfrm>
            <a:off x="9370645" y="0"/>
            <a:ext cx="2821355" cy="6840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2551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460809" y="96323"/>
            <a:ext cx="7757295" cy="627487"/>
          </a:xfrm>
        </p:spPr>
        <p:txBody>
          <a:bodyPr>
            <a:noAutofit/>
          </a:bodyPr>
          <a:lstStyle/>
          <a:p>
            <a:pPr algn="l"/>
            <a:r>
              <a:rPr lang="en-US" sz="2800" dirty="0">
                <a:solidFill>
                  <a:schemeClr val="accent1">
                    <a:lumMod val="60000"/>
                    <a:lumOff val="40000"/>
                  </a:schemeClr>
                </a:solidFill>
              </a:rPr>
              <a:t>The Great Controversy P. 561</a:t>
            </a:r>
            <a:endParaRPr lang="en-US" sz="28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460809" y="744718"/>
            <a:ext cx="7548939" cy="5703215"/>
          </a:xfrm>
        </p:spPr>
        <p:txBody>
          <a:bodyPr>
            <a:normAutofit/>
          </a:bodyPr>
          <a:lstStyle/>
          <a:p>
            <a:pPr marL="0" indent="0">
              <a:buNone/>
            </a:pPr>
            <a:r>
              <a:rPr lang="en-US" sz="3600" dirty="0"/>
              <a:t>Nothing can arouse their fears. So fully have they yielded to the tempter, so closely are they united with him, and so thoroughly imbued with his spirit, that they have no power and no inclination to break away from his snare.</a:t>
            </a:r>
          </a:p>
        </p:txBody>
      </p:sp>
      <p:pic>
        <p:nvPicPr>
          <p:cNvPr id="43010" name="Picture 2" descr="3 Easy Spring Snare Traps ~ Primitive ~ Survival - YouTube">
            <a:extLst>
              <a:ext uri="{FF2B5EF4-FFF2-40B4-BE49-F238E27FC236}">
                <a16:creationId xmlns:a16="http://schemas.microsoft.com/office/drawing/2014/main" id="{4FE963C2-F1BE-171A-248C-B1DFE89FC2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466" t="13095" r="36802" b="14104"/>
          <a:stretch/>
        </p:blipFill>
        <p:spPr bwMode="auto">
          <a:xfrm>
            <a:off x="-1" y="20807"/>
            <a:ext cx="4460810" cy="6816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086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19" y="169684"/>
            <a:ext cx="8746703" cy="914400"/>
          </a:xfrm>
        </p:spPr>
        <p:txBody>
          <a:bodyPr>
            <a:noAutofit/>
          </a:bodyPr>
          <a:lstStyle/>
          <a:p>
            <a:pPr algn="l"/>
            <a:r>
              <a:rPr lang="en-US" sz="3600" dirty="0">
                <a:solidFill>
                  <a:schemeClr val="accent1">
                    <a:lumMod val="60000"/>
                    <a:lumOff val="40000"/>
                  </a:schemeClr>
                </a:solidFill>
              </a:rPr>
              <a:t>The Great Controversy P. 561</a:t>
            </a:r>
            <a:endParaRPr lang="en-US" sz="36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789354"/>
            <a:ext cx="8652919" cy="5771702"/>
          </a:xfrm>
        </p:spPr>
        <p:txBody>
          <a:bodyPr>
            <a:normAutofit lnSpcReduction="10000"/>
          </a:bodyPr>
          <a:lstStyle/>
          <a:p>
            <a:pPr marL="0" indent="0">
              <a:buNone/>
            </a:pPr>
            <a:r>
              <a:rPr lang="en-US" sz="3200" dirty="0"/>
              <a:t>Satan has long been preparing for his final effort to deceive the world. The foundation of his work was laid by the assurance given to Eve in Eden: “Ye shall not surely die.” “In the day ye eat thereof, then your eyes shall be opened, and ye shall be as gods, knowing good and evil.” Genesis 3:4, 5. Little by little he has prepared the way for his masterpiece of deception in the development of spiritualism. </a:t>
            </a:r>
          </a:p>
        </p:txBody>
      </p:sp>
      <p:pic>
        <p:nvPicPr>
          <p:cNvPr id="44034" name="Picture 2" descr="What kind of snake tempted Eve in the Bible? - Quora">
            <a:extLst>
              <a:ext uri="{FF2B5EF4-FFF2-40B4-BE49-F238E27FC236}">
                <a16:creationId xmlns:a16="http://schemas.microsoft.com/office/drawing/2014/main" id="{E8ACC9E4-EFB1-55AC-0FD8-2150F0C8B8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490" r="20128"/>
          <a:stretch/>
        </p:blipFill>
        <p:spPr bwMode="auto">
          <a:xfrm>
            <a:off x="9011139" y="0"/>
            <a:ext cx="318086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6764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252455" y="96323"/>
            <a:ext cx="7965649" cy="627487"/>
          </a:xfrm>
        </p:spPr>
        <p:txBody>
          <a:bodyPr>
            <a:noAutofit/>
          </a:bodyPr>
          <a:lstStyle/>
          <a:p>
            <a:pPr algn="l"/>
            <a:r>
              <a:rPr lang="en-US" sz="3200" dirty="0">
                <a:solidFill>
                  <a:schemeClr val="accent1">
                    <a:lumMod val="60000"/>
                    <a:lumOff val="40000"/>
                  </a:schemeClr>
                </a:solidFill>
              </a:rPr>
              <a:t>The Great Controversy P. 561</a:t>
            </a:r>
            <a:endParaRPr lang="en-US" sz="32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252455" y="617416"/>
            <a:ext cx="7757294" cy="5830518"/>
          </a:xfrm>
        </p:spPr>
        <p:txBody>
          <a:bodyPr>
            <a:normAutofit fontScale="92500" lnSpcReduction="10000"/>
          </a:bodyPr>
          <a:lstStyle/>
          <a:p>
            <a:pPr marL="0" indent="0">
              <a:buNone/>
            </a:pPr>
            <a:r>
              <a:rPr lang="en-US" sz="3600" dirty="0"/>
              <a:t>He has not yet reached the full accomplishment of his designs; but it will be reached in the last remnant of time. Says the prophet: “I saw three unclean spirits like frogs; ... they are the spirits of devils, working miracles, which go forth unto the kings of the earth and of the whole world, to gather them to the battle of that great day of God Almighty.” Revelation 16:13, 14. </a:t>
            </a:r>
          </a:p>
        </p:txBody>
      </p:sp>
      <p:pic>
        <p:nvPicPr>
          <p:cNvPr id="45058" name="Picture 2" descr="Dragons Vomiting Frogs, Apocalypse Tapestry by Photo Researchers - Science  Source Prints - Website">
            <a:extLst>
              <a:ext uri="{FF2B5EF4-FFF2-40B4-BE49-F238E27FC236}">
                <a16:creationId xmlns:a16="http://schemas.microsoft.com/office/drawing/2014/main" id="{47F2D491-B748-2AA4-5131-73EA737E70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48" r="29888"/>
          <a:stretch/>
        </p:blipFill>
        <p:spPr bwMode="auto">
          <a:xfrm flipH="1">
            <a:off x="-1" y="0"/>
            <a:ext cx="425245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08129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358219" y="169684"/>
            <a:ext cx="6214519" cy="914400"/>
          </a:xfrm>
        </p:spPr>
        <p:txBody>
          <a:bodyPr>
            <a:noAutofit/>
          </a:bodyPr>
          <a:lstStyle/>
          <a:p>
            <a:pPr algn="l"/>
            <a:r>
              <a:rPr lang="en-US" sz="2400" dirty="0">
                <a:solidFill>
                  <a:schemeClr val="accent1">
                    <a:lumMod val="60000"/>
                    <a:lumOff val="40000"/>
                  </a:schemeClr>
                </a:solidFill>
              </a:rPr>
              <a:t>The Great Controversy P. 561</a:t>
            </a:r>
            <a:endParaRPr lang="en-US" sz="24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1" y="789354"/>
            <a:ext cx="5503317" cy="5771702"/>
          </a:xfrm>
        </p:spPr>
        <p:txBody>
          <a:bodyPr>
            <a:normAutofit lnSpcReduction="10000"/>
          </a:bodyPr>
          <a:lstStyle/>
          <a:p>
            <a:pPr marL="0" indent="0">
              <a:buNone/>
            </a:pPr>
            <a:r>
              <a:rPr lang="en-US" sz="3200" dirty="0"/>
              <a:t>Except those who are kept by the power of God, through faith in His word, the whole world will be swept into the ranks of this delusion. The people are fast being lulled to a fatal security, to be awakened only by the outpouring of the wrath of God.</a:t>
            </a:r>
          </a:p>
        </p:txBody>
      </p:sp>
      <p:pic>
        <p:nvPicPr>
          <p:cNvPr id="46082" name="Picture 2" descr="Complacency Stock Photo - Download Image Now - Ignorance, Careless, Wasting  Time - iStock">
            <a:extLst>
              <a:ext uri="{FF2B5EF4-FFF2-40B4-BE49-F238E27FC236}">
                <a16:creationId xmlns:a16="http://schemas.microsoft.com/office/drawing/2014/main" id="{C547175C-6C91-02AA-48EE-5E2B190A5B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00" r="18235"/>
          <a:stretch/>
        </p:blipFill>
        <p:spPr bwMode="auto">
          <a:xfrm>
            <a:off x="6096000" y="651"/>
            <a:ext cx="6096000" cy="6857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900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7953375" y="96323"/>
            <a:ext cx="4264729" cy="627487"/>
          </a:xfrm>
        </p:spPr>
        <p:txBody>
          <a:bodyPr>
            <a:noAutofit/>
          </a:bodyPr>
          <a:lstStyle/>
          <a:p>
            <a:pPr algn="l"/>
            <a:r>
              <a:rPr lang="en-US" sz="4000" dirty="0">
                <a:solidFill>
                  <a:schemeClr val="accent1">
                    <a:lumMod val="60000"/>
                    <a:lumOff val="40000"/>
                  </a:schemeClr>
                </a:solidFill>
              </a:rPr>
              <a:t>1 Peter 5:8</a:t>
            </a:r>
            <a:endParaRPr lang="en-US" sz="4000"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7867649" y="723810"/>
            <a:ext cx="4142099" cy="5724123"/>
          </a:xfrm>
        </p:spPr>
        <p:txBody>
          <a:bodyPr>
            <a:normAutofit/>
          </a:bodyPr>
          <a:lstStyle/>
          <a:p>
            <a:pPr marL="0" indent="0">
              <a:buNone/>
            </a:pPr>
            <a:r>
              <a:rPr lang="en-US" sz="3600" dirty="0"/>
              <a:t>8 Be sober, be vigilant; because your adversary the devil, as a roaring lion, walketh about, seeking whom he may devour:</a:t>
            </a:r>
          </a:p>
        </p:txBody>
      </p:sp>
      <p:pic>
        <p:nvPicPr>
          <p:cNvPr id="47106" name="Picture 2">
            <a:extLst>
              <a:ext uri="{FF2B5EF4-FFF2-40B4-BE49-F238E27FC236}">
                <a16:creationId xmlns:a16="http://schemas.microsoft.com/office/drawing/2014/main" id="{2CDE49E6-BF69-A610-4BD9-8C6113BFA7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789" t="6139" r="14402" b="18533"/>
          <a:stretch/>
        </p:blipFill>
        <p:spPr bwMode="auto">
          <a:xfrm>
            <a:off x="0" y="-85234"/>
            <a:ext cx="7722638" cy="6943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8528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CB7C-A6FC-4118-9027-468ECFDE6455}"/>
              </a:ext>
            </a:extLst>
          </p:cNvPr>
          <p:cNvSpPr>
            <a:spLocks noGrp="1"/>
          </p:cNvSpPr>
          <p:nvPr>
            <p:ph type="ctrTitle"/>
          </p:nvPr>
        </p:nvSpPr>
        <p:spPr>
          <a:xfrm>
            <a:off x="-553040" y="1682000"/>
            <a:ext cx="7197726" cy="2421464"/>
          </a:xfrm>
        </p:spPr>
        <p:txBody>
          <a:bodyPr>
            <a:normAutofit/>
          </a:bodyPr>
          <a:lstStyle/>
          <a:p>
            <a:r>
              <a:rPr lang="en-US" dirty="0"/>
              <a:t>Thank You!</a:t>
            </a:r>
          </a:p>
        </p:txBody>
      </p:sp>
      <p:pic>
        <p:nvPicPr>
          <p:cNvPr id="48130" name="Picture 2" descr="The Only Light in the Tunnel is the Oncoming Train by ObsidianPlanet on  DeviantArt">
            <a:extLst>
              <a:ext uri="{FF2B5EF4-FFF2-40B4-BE49-F238E27FC236}">
                <a16:creationId xmlns:a16="http://schemas.microsoft.com/office/drawing/2014/main" id="{8F95A4EA-DE14-4443-ADFA-ABD08C9F20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4475" y="-9525"/>
            <a:ext cx="6867525" cy="6867525"/>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4B64FA72-B055-4AE3-A6FD-8071BD687CBE}"/>
              </a:ext>
            </a:extLst>
          </p:cNvPr>
          <p:cNvSpPr>
            <a:spLocks noGrp="1"/>
          </p:cNvSpPr>
          <p:nvPr>
            <p:ph type="subTitle" idx="1"/>
          </p:nvPr>
        </p:nvSpPr>
        <p:spPr>
          <a:xfrm>
            <a:off x="2107053" y="-25400"/>
            <a:ext cx="7977894" cy="2183461"/>
          </a:xfrm>
        </p:spPr>
        <p:txBody>
          <a:bodyPr>
            <a:normAutofit fontScale="92500"/>
          </a:bodyPr>
          <a:lstStyle/>
          <a:p>
            <a:r>
              <a:rPr lang="en-US" sz="7200" b="1" dirty="0">
                <a:solidFill>
                  <a:srgbClr val="FFC000"/>
                </a:solidFill>
                <a:latin typeface="Arial Black" panose="020B0A04020102020204" pitchFamily="34" charset="0"/>
              </a:rPr>
              <a:t>Happy Sabbath!!</a:t>
            </a:r>
          </a:p>
        </p:txBody>
      </p:sp>
    </p:spTree>
    <p:extLst>
      <p:ext uri="{BB962C8B-B14F-4D97-AF65-F5344CB8AC3E}">
        <p14:creationId xmlns:p14="http://schemas.microsoft.com/office/powerpoint/2010/main" val="2939930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2 Thessalonians 2:8-12 </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843100" cy="5458119"/>
          </a:xfrm>
        </p:spPr>
        <p:txBody>
          <a:bodyPr>
            <a:normAutofit/>
          </a:bodyPr>
          <a:lstStyle/>
          <a:p>
            <a:r>
              <a:rPr lang="en-US" sz="3600" dirty="0"/>
              <a:t>8 And then shall that Wicked be revealed, whom the Lord shall consume with the spirit of his mouth, and shall destroy with the brightness of his coming:</a:t>
            </a:r>
          </a:p>
          <a:p>
            <a:r>
              <a:rPr lang="en-US" sz="3600" dirty="0"/>
              <a:t>9 Even him, whose coming is after the working of Satan with all power and signs and lying wonders,</a:t>
            </a:r>
          </a:p>
        </p:txBody>
      </p:sp>
      <p:pic>
        <p:nvPicPr>
          <p:cNvPr id="3074" name="Picture 2" descr="Daniel: The Amazing Stone | Mike's Place on the Web">
            <a:extLst>
              <a:ext uri="{FF2B5EF4-FFF2-40B4-BE49-F238E27FC236}">
                <a16:creationId xmlns:a16="http://schemas.microsoft.com/office/drawing/2014/main" id="{3A030086-B9AC-E7DC-54FB-3B9FA6331C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451" r="14825"/>
          <a:stretch/>
        </p:blipFill>
        <p:spPr bwMode="auto">
          <a:xfrm>
            <a:off x="8113954" y="0"/>
            <a:ext cx="40780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44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449454" y="202677"/>
            <a:ext cx="6818102" cy="914400"/>
          </a:xfrm>
        </p:spPr>
        <p:txBody>
          <a:bodyPr/>
          <a:lstStyle/>
          <a:p>
            <a:pPr algn="l"/>
            <a:r>
              <a:rPr lang="en-US" dirty="0">
                <a:solidFill>
                  <a:schemeClr val="bg2">
                    <a:lumMod val="40000"/>
                    <a:lumOff val="60000"/>
                  </a:schemeClr>
                </a:solidFill>
              </a:rPr>
              <a:t>2 Thessalonians 2:10-12 </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449453" y="961534"/>
            <a:ext cx="7286918" cy="5486399"/>
          </a:xfrm>
        </p:spPr>
        <p:txBody>
          <a:bodyPr>
            <a:normAutofit/>
          </a:bodyPr>
          <a:lstStyle/>
          <a:p>
            <a:r>
              <a:rPr lang="en-US" sz="4000" dirty="0"/>
              <a:t>10 And with all deceivableness of unrighteousness in them that perish; because they received not the love of the truth, that they might be saved.</a:t>
            </a:r>
          </a:p>
        </p:txBody>
      </p:sp>
      <p:pic>
        <p:nvPicPr>
          <p:cNvPr id="4098" name="Picture 2" descr="4 Important Rules About Telling the Truth | Inc.com">
            <a:extLst>
              <a:ext uri="{FF2B5EF4-FFF2-40B4-BE49-F238E27FC236}">
                <a16:creationId xmlns:a16="http://schemas.microsoft.com/office/drawing/2014/main" id="{98755DF0-8347-C08B-48B3-208BF1A508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614" r="4975"/>
          <a:stretch/>
        </p:blipFill>
        <p:spPr bwMode="auto">
          <a:xfrm>
            <a:off x="0" y="0"/>
            <a:ext cx="431747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22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4449454" y="202677"/>
            <a:ext cx="6818102" cy="914400"/>
          </a:xfrm>
        </p:spPr>
        <p:txBody>
          <a:bodyPr/>
          <a:lstStyle/>
          <a:p>
            <a:pPr algn="l"/>
            <a:r>
              <a:rPr lang="en-US" dirty="0">
                <a:solidFill>
                  <a:schemeClr val="bg2">
                    <a:lumMod val="40000"/>
                    <a:lumOff val="60000"/>
                  </a:schemeClr>
                </a:solidFill>
              </a:rPr>
              <a:t>2 Thessalonians 2:10-12 </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4449453" y="961534"/>
            <a:ext cx="7286918" cy="5486399"/>
          </a:xfrm>
        </p:spPr>
        <p:txBody>
          <a:bodyPr>
            <a:normAutofit/>
          </a:bodyPr>
          <a:lstStyle/>
          <a:p>
            <a:r>
              <a:rPr lang="en-US" sz="4000" dirty="0"/>
              <a:t>10 And with all deceivableness of unrighteousness in them that perish; because they received not the love of the truth, that they might be saved.</a:t>
            </a:r>
          </a:p>
        </p:txBody>
      </p:sp>
      <p:pic>
        <p:nvPicPr>
          <p:cNvPr id="4098" name="Picture 2" descr="4 Important Rules About Telling the Truth | Inc.com">
            <a:extLst>
              <a:ext uri="{FF2B5EF4-FFF2-40B4-BE49-F238E27FC236}">
                <a16:creationId xmlns:a16="http://schemas.microsoft.com/office/drawing/2014/main" id="{98755DF0-8347-C08B-48B3-208BF1A508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614" r="4975"/>
          <a:stretch/>
        </p:blipFill>
        <p:spPr bwMode="auto">
          <a:xfrm>
            <a:off x="0" y="0"/>
            <a:ext cx="4317476"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35E83E4-A321-B58A-4C6F-3A439D0A584D}"/>
              </a:ext>
            </a:extLst>
          </p:cNvPr>
          <p:cNvSpPr txBox="1"/>
          <p:nvPr/>
        </p:nvSpPr>
        <p:spPr>
          <a:xfrm>
            <a:off x="340936" y="1504130"/>
            <a:ext cx="11510128" cy="4401205"/>
          </a:xfrm>
          <a:prstGeom prst="rect">
            <a:avLst/>
          </a:prstGeom>
          <a:solidFill>
            <a:srgbClr val="8EFEFF"/>
          </a:solidFill>
          <a:effectLst>
            <a:glow rad="139700">
              <a:schemeClr val="accent1">
                <a:satMod val="175000"/>
                <a:alpha val="40000"/>
              </a:schemeClr>
            </a:glow>
          </a:effectLst>
          <a:scene3d>
            <a:camera prst="orthographicFront"/>
            <a:lightRig rig="threePt" dir="t"/>
          </a:scene3d>
          <a:sp3d>
            <a:bevelT prst="relaxedInset"/>
          </a:sp3d>
        </p:spPr>
        <p:txBody>
          <a:bodyPr wrap="square" rtlCol="0">
            <a:spAutoFit/>
          </a:bodyPr>
          <a:lstStyle/>
          <a:p>
            <a:r>
              <a:rPr lang="en-US" sz="4000" b="1" dirty="0">
                <a:solidFill>
                  <a:srgbClr val="4C0A54"/>
                </a:solidFill>
              </a:rPr>
              <a:t>John 14:6-7</a:t>
            </a:r>
          </a:p>
          <a:p>
            <a:r>
              <a:rPr lang="en-US" sz="4000" b="1" dirty="0">
                <a:solidFill>
                  <a:srgbClr val="4C0A54"/>
                </a:solidFill>
              </a:rPr>
              <a:t>6 Jesus saith unto him, I am the way, the truth, and the life: no man cometh unto the Father, but by me.</a:t>
            </a:r>
          </a:p>
          <a:p>
            <a:r>
              <a:rPr lang="en-US" sz="4000" b="1" dirty="0">
                <a:solidFill>
                  <a:srgbClr val="4C0A54"/>
                </a:solidFill>
              </a:rPr>
              <a:t>7 If ye had known me, ye should have known my Father also: and from henceforth ye know him, and have seen him.</a:t>
            </a:r>
          </a:p>
        </p:txBody>
      </p:sp>
    </p:spTree>
    <p:extLst>
      <p:ext uri="{BB962C8B-B14F-4D97-AF65-F5344CB8AC3E}">
        <p14:creationId xmlns:p14="http://schemas.microsoft.com/office/powerpoint/2010/main" val="1872009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7E2-25C9-8731-A0D7-C58FC92179D8}"/>
              </a:ext>
            </a:extLst>
          </p:cNvPr>
          <p:cNvSpPr>
            <a:spLocks noGrp="1"/>
          </p:cNvSpPr>
          <p:nvPr>
            <p:ph type="title"/>
          </p:nvPr>
        </p:nvSpPr>
        <p:spPr>
          <a:xfrm>
            <a:off x="827036" y="169684"/>
            <a:ext cx="6818102" cy="914400"/>
          </a:xfrm>
        </p:spPr>
        <p:txBody>
          <a:bodyPr/>
          <a:lstStyle/>
          <a:p>
            <a:pPr algn="l"/>
            <a:r>
              <a:rPr lang="en-US" dirty="0">
                <a:solidFill>
                  <a:schemeClr val="bg2">
                    <a:lumMod val="40000"/>
                    <a:lumOff val="60000"/>
                  </a:schemeClr>
                </a:solidFill>
              </a:rPr>
              <a:t>2 Thessalonians 2:11-12 </a:t>
            </a:r>
          </a:p>
        </p:txBody>
      </p:sp>
      <p:sp>
        <p:nvSpPr>
          <p:cNvPr id="3" name="Content Placeholder 2">
            <a:extLst>
              <a:ext uri="{FF2B5EF4-FFF2-40B4-BE49-F238E27FC236}">
                <a16:creationId xmlns:a16="http://schemas.microsoft.com/office/drawing/2014/main" id="{95426138-DB6C-3053-C217-B6B14FDCF79A}"/>
              </a:ext>
            </a:extLst>
          </p:cNvPr>
          <p:cNvSpPr>
            <a:spLocks noGrp="1"/>
          </p:cNvSpPr>
          <p:nvPr>
            <p:ph idx="1"/>
          </p:nvPr>
        </p:nvSpPr>
        <p:spPr>
          <a:xfrm>
            <a:off x="358220" y="1036948"/>
            <a:ext cx="7843100" cy="5458119"/>
          </a:xfrm>
        </p:spPr>
        <p:txBody>
          <a:bodyPr>
            <a:normAutofit/>
          </a:bodyPr>
          <a:lstStyle/>
          <a:p>
            <a:r>
              <a:rPr lang="en-US" sz="3600" dirty="0"/>
              <a:t>11 And for this cause God shall send them strong delusion, that they should believe a lie:</a:t>
            </a:r>
          </a:p>
          <a:p>
            <a:r>
              <a:rPr lang="en-US" sz="3600" dirty="0"/>
              <a:t>12 That they all might be damned who believed not the truth, but had pleasure in unrighteousness.</a:t>
            </a:r>
          </a:p>
        </p:txBody>
      </p:sp>
      <p:pic>
        <p:nvPicPr>
          <p:cNvPr id="6" name="Picture 2" descr="4 Important Rules About Telling the Truth | Inc.com">
            <a:extLst>
              <a:ext uri="{FF2B5EF4-FFF2-40B4-BE49-F238E27FC236}">
                <a16:creationId xmlns:a16="http://schemas.microsoft.com/office/drawing/2014/main" id="{D20978A5-6138-5F89-E43E-4634914E73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0" r="490"/>
          <a:stretch/>
        </p:blipFill>
        <p:spPr bwMode="auto">
          <a:xfrm rot="16200000">
            <a:off x="6863794" y="1548647"/>
            <a:ext cx="6789655"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95681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8346F"/>
      </a:dk2>
      <a:lt2>
        <a:srgbClr val="D9A8D2"/>
      </a:lt2>
      <a:accent1>
        <a:srgbClr val="CE57AB"/>
      </a:accent1>
      <a:accent2>
        <a:srgbClr val="8E8EFD"/>
      </a:accent2>
      <a:accent3>
        <a:srgbClr val="7CBCE0"/>
      </a:accent3>
      <a:accent4>
        <a:srgbClr val="70BF9F"/>
      </a:accent4>
      <a:accent5>
        <a:srgbClr val="A5B960"/>
      </a:accent5>
      <a:accent6>
        <a:srgbClr val="D47A57"/>
      </a:accent6>
      <a:hlink>
        <a:srgbClr val="D164DE"/>
      </a:hlink>
      <a:folHlink>
        <a:srgbClr val="BE87C4"/>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D4FE1632-F131-47D3-A814-99E9CD025E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Props1.xml><?xml version="1.0" encoding="utf-8"?>
<ds:datastoreItem xmlns:ds="http://schemas.openxmlformats.org/officeDocument/2006/customXml" ds:itemID="{CE12C2FA-3740-4055-BA8A-74A1458F4A51}">
  <ds:schemaRefs>
    <ds:schemaRef ds:uri="http://schemas.microsoft.com/sharepoint/v3/contenttype/forms"/>
  </ds:schemaRefs>
</ds:datastoreItem>
</file>

<file path=customXml/itemProps2.xml><?xml version="1.0" encoding="utf-8"?>
<ds:datastoreItem xmlns:ds="http://schemas.openxmlformats.org/officeDocument/2006/customXml" ds:itemID="{0257C101-46E1-4CAE-AE60-1AB79022B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15B3C4-7FB6-414C-8C24-8862C0E6C9F3}">
  <ds:schemaRefs>
    <ds:schemaRef ds:uri="16c05727-aa75-4e4a-9b5f-8a80a1165891"/>
    <ds:schemaRef ds:uri="http://schemas.microsoft.com/office/2006/documentManagement/types"/>
    <ds:schemaRef ds:uri="http://purl.org/dc/elements/1.1/"/>
    <ds:schemaRef ds:uri="http://schemas.microsoft.com/office/2006/metadata/properties"/>
    <ds:schemaRef ds:uri="http://purl.org/dc/terms/"/>
    <ds:schemaRef ds:uri="http://purl.org/dc/dcmitype/"/>
    <ds:schemaRef ds:uri="http://schemas.openxmlformats.org/package/2006/metadata/core-properties"/>
    <ds:schemaRef ds:uri="http://schemas.microsoft.com/office/infopath/2007/PartnerControl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Damask</Template>
  <TotalTime>0</TotalTime>
  <Words>3743</Words>
  <Application>Microsoft Office PowerPoint</Application>
  <PresentationFormat>Widescreen</PresentationFormat>
  <Paragraphs>149</Paragraphs>
  <Slides>57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Arial Black</vt:lpstr>
      <vt:lpstr>Bookman Old Style</vt:lpstr>
      <vt:lpstr>Calibri</vt:lpstr>
      <vt:lpstr>Rockwell</vt:lpstr>
      <vt:lpstr>Damask</vt:lpstr>
      <vt:lpstr>Spiritualism Exposed</vt:lpstr>
      <vt:lpstr>16 For the Lord himself shall descend from heaven with a shout, with the voice of the archangel, and with the trump of God: and the dead in Christ shall rise first:  17 Then we which are alive and remain shall be caught up together with them in the clouds, to meet the Lord in the air: and so shall we ever be with the Lord.</vt:lpstr>
      <vt:lpstr>2 Thessalonians 2:1-12 </vt:lpstr>
      <vt:lpstr>2 Thessalonians 2:3-12 </vt:lpstr>
      <vt:lpstr>2 Thessalonians 2:5-12 </vt:lpstr>
      <vt:lpstr>2 Thessalonians 2:8-12 </vt:lpstr>
      <vt:lpstr>2 Thessalonians 2:10-12 </vt:lpstr>
      <vt:lpstr>2 Thessalonians 2:10-12 </vt:lpstr>
      <vt:lpstr>2 Thessalonians 2:11-12 </vt:lpstr>
      <vt:lpstr>Genesis 4:4-6</vt:lpstr>
      <vt:lpstr>Genesis 4:6</vt:lpstr>
      <vt:lpstr>The Great Controversy P. 533</vt:lpstr>
      <vt:lpstr>Ezekiel 18:20</vt:lpstr>
      <vt:lpstr>Isaiah 3:10-11</vt:lpstr>
      <vt:lpstr>Ecclesiastes 8:12-13</vt:lpstr>
      <vt:lpstr>Romans 2:5-6</vt:lpstr>
      <vt:lpstr>Ephesians 5:5-6</vt:lpstr>
      <vt:lpstr>Exodus 34:6-7</vt:lpstr>
      <vt:lpstr>Romans 6:23</vt:lpstr>
      <vt:lpstr>Psalm 146:4</vt:lpstr>
      <vt:lpstr>Ecclesiastes 9:5-6</vt:lpstr>
      <vt:lpstr>Ecclesiastes 9:10</vt:lpstr>
      <vt:lpstr>Isaiah 38:18-19</vt:lpstr>
      <vt:lpstr>Psalm 115:17</vt:lpstr>
      <vt:lpstr>The Great Controversy P. 554</vt:lpstr>
      <vt:lpstr>The Great Controversy P. 554</vt:lpstr>
      <vt:lpstr>The Great Controversy P. 554</vt:lpstr>
      <vt:lpstr>Leviticus 19:31</vt:lpstr>
      <vt:lpstr>Leviticus 20:27</vt:lpstr>
      <vt:lpstr>Isaiah 8:19</vt:lpstr>
      <vt:lpstr>Isaiah 5:20-21</vt:lpstr>
      <vt:lpstr>Our Final Conflict:  Revelation 16:12-14</vt:lpstr>
      <vt:lpstr>Our Final Conflict:  Revelation 16:12-14</vt:lpstr>
      <vt:lpstr>Our Final Conflict:  Revelation 16:12-14</vt:lpstr>
      <vt:lpstr>The Great Controversy P. 560</vt:lpstr>
      <vt:lpstr>The Great Controversy P. 560</vt:lpstr>
      <vt:lpstr>Isaiah 28:9-15</vt:lpstr>
      <vt:lpstr>Isaiah 28:9-15</vt:lpstr>
      <vt:lpstr>Isaiah 28:11-15</vt:lpstr>
      <vt:lpstr>Isaiah 28:11-15</vt:lpstr>
      <vt:lpstr>Isaiah 28:13-15</vt:lpstr>
      <vt:lpstr>Isaiah 28:13-15</vt:lpstr>
      <vt:lpstr>Isaiah 28:11-15</vt:lpstr>
      <vt:lpstr>Isaiah 28:11-15</vt:lpstr>
      <vt:lpstr>Isaiah 28:15</vt:lpstr>
      <vt:lpstr>Isaiah 28:15</vt:lpstr>
      <vt:lpstr>Isaiah 28:15</vt:lpstr>
      <vt:lpstr>The Great Controversy P. 560</vt:lpstr>
      <vt:lpstr>The Great Controversy P. 560</vt:lpstr>
      <vt:lpstr>The Great Controversy P. 561</vt:lpstr>
      <vt:lpstr>The Great Controversy P. 561</vt:lpstr>
      <vt:lpstr>The Great Controversy P. 561</vt:lpstr>
      <vt:lpstr>The Great Controversy P. 561</vt:lpstr>
      <vt:lpstr>The Great Controversy P. 561</vt:lpstr>
      <vt:lpstr>The Great Controversy P. 561</vt:lpstr>
      <vt:lpstr>1 Peter 5:8</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2023-04-01T02:49:20Z</dcterms:created>
  <dcterms:modified xsi:type="dcterms:W3CDTF">2024-06-08T07:42:03Z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